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03" r:id="rId2"/>
    <p:sldId id="529" r:id="rId3"/>
    <p:sldId id="406" r:id="rId4"/>
    <p:sldId id="494" r:id="rId5"/>
    <p:sldId id="456" r:id="rId6"/>
    <p:sldId id="457" r:id="rId7"/>
    <p:sldId id="510" r:id="rId8"/>
    <p:sldId id="401" r:id="rId9"/>
    <p:sldId id="511" r:id="rId10"/>
    <p:sldId id="419" r:id="rId11"/>
    <p:sldId id="530" r:id="rId12"/>
    <p:sldId id="412" r:id="rId13"/>
    <p:sldId id="532" r:id="rId14"/>
    <p:sldId id="533" r:id="rId15"/>
    <p:sldId id="534" r:id="rId16"/>
    <p:sldId id="535" r:id="rId17"/>
    <p:sldId id="536" r:id="rId18"/>
    <p:sldId id="537" r:id="rId19"/>
    <p:sldId id="395" r:id="rId20"/>
    <p:sldId id="409" r:id="rId21"/>
    <p:sldId id="410" r:id="rId22"/>
    <p:sldId id="508" r:id="rId23"/>
    <p:sldId id="531" r:id="rId24"/>
    <p:sldId id="520" r:id="rId25"/>
    <p:sldId id="521" r:id="rId26"/>
    <p:sldId id="522" r:id="rId27"/>
    <p:sldId id="523" r:id="rId28"/>
    <p:sldId id="411" r:id="rId29"/>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CB0CBAB6-37FC-46A1-B341-82563AE6E960}">
          <p14:sldIdLst>
            <p14:sldId id="403"/>
            <p14:sldId id="529"/>
            <p14:sldId id="406"/>
            <p14:sldId id="494"/>
            <p14:sldId id="456"/>
            <p14:sldId id="457"/>
            <p14:sldId id="510"/>
            <p14:sldId id="401"/>
            <p14:sldId id="511"/>
            <p14:sldId id="419"/>
            <p14:sldId id="530"/>
            <p14:sldId id="412"/>
            <p14:sldId id="532"/>
            <p14:sldId id="533"/>
            <p14:sldId id="534"/>
            <p14:sldId id="535"/>
            <p14:sldId id="536"/>
            <p14:sldId id="537"/>
            <p14:sldId id="395"/>
            <p14:sldId id="409"/>
            <p14:sldId id="410"/>
            <p14:sldId id="508"/>
            <p14:sldId id="531"/>
            <p14:sldId id="520"/>
            <p14:sldId id="521"/>
            <p14:sldId id="522"/>
            <p14:sldId id="523"/>
            <p14:sldId id="4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5050"/>
    <a:srgbClr val="FFFF99"/>
    <a:srgbClr val="CC66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35" d="100"/>
          <a:sy n="35" d="100"/>
        </p:scale>
        <p:origin x="612" y="36"/>
      </p:cViewPr>
      <p:guideLst>
        <p:guide orient="horz" pos="2160"/>
        <p:guide pos="2880"/>
      </p:guideLst>
    </p:cSldViewPr>
  </p:slideViewPr>
  <p:outlineViewPr>
    <p:cViewPr>
      <p:scale>
        <a:sx n="33" d="100"/>
        <a:sy n="33" d="100"/>
      </p:scale>
      <p:origin x="0" y="-10182"/>
    </p:cViewPr>
  </p:outlineViewPr>
  <p:notesTextViewPr>
    <p:cViewPr>
      <p:scale>
        <a:sx n="100" d="100"/>
        <a:sy n="100" d="100"/>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5"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C59912-72A6-45CC-8AF3-211C13130B06}" type="slidenum">
              <a:rPr lang="en-US"/>
              <a:pPr/>
              <a:t>‹#›</a:t>
            </a:fld>
            <a:endParaRPr lang="en-US"/>
          </a:p>
        </p:txBody>
      </p:sp>
    </p:spTree>
    <p:extLst>
      <p:ext uri="{BB962C8B-B14F-4D97-AF65-F5344CB8AC3E}">
        <p14:creationId xmlns:p14="http://schemas.microsoft.com/office/powerpoint/2010/main" val="391398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F388B75-35F6-46A0-B6BD-41F42729EA81}" type="datetimeFigureOut">
              <a:rPr lang="en-GB" smtClean="0"/>
              <a:t>07/05/2020</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083E455-A674-41F1-BDCE-D9C2291BE01F}" type="slidenum">
              <a:rPr lang="en-GB" smtClean="0"/>
              <a:t>‹#›</a:t>
            </a:fld>
            <a:endParaRPr lang="en-GB"/>
          </a:p>
        </p:txBody>
      </p:sp>
    </p:spTree>
    <p:extLst>
      <p:ext uri="{BB962C8B-B14F-4D97-AF65-F5344CB8AC3E}">
        <p14:creationId xmlns:p14="http://schemas.microsoft.com/office/powerpoint/2010/main" val="363633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a:t>
            </a:fld>
            <a:endParaRPr lang="en-GB" dirty="0"/>
          </a:p>
        </p:txBody>
      </p:sp>
    </p:spTree>
    <p:extLst>
      <p:ext uri="{BB962C8B-B14F-4D97-AF65-F5344CB8AC3E}">
        <p14:creationId xmlns:p14="http://schemas.microsoft.com/office/powerpoint/2010/main" val="317060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3</a:t>
            </a:fld>
            <a:endParaRPr lang="en-GB" dirty="0"/>
          </a:p>
        </p:txBody>
      </p:sp>
    </p:spTree>
    <p:extLst>
      <p:ext uri="{BB962C8B-B14F-4D97-AF65-F5344CB8AC3E}">
        <p14:creationId xmlns:p14="http://schemas.microsoft.com/office/powerpoint/2010/main" val="317060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10</a:t>
            </a:fld>
            <a:endParaRPr lang="en-GB"/>
          </a:p>
        </p:txBody>
      </p:sp>
    </p:spTree>
    <p:extLst>
      <p:ext uri="{BB962C8B-B14F-4D97-AF65-F5344CB8AC3E}">
        <p14:creationId xmlns:p14="http://schemas.microsoft.com/office/powerpoint/2010/main" val="15208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11</a:t>
            </a:fld>
            <a:endParaRPr lang="en-GB"/>
          </a:p>
        </p:txBody>
      </p:sp>
    </p:spTree>
    <p:extLst>
      <p:ext uri="{BB962C8B-B14F-4D97-AF65-F5344CB8AC3E}">
        <p14:creationId xmlns:p14="http://schemas.microsoft.com/office/powerpoint/2010/main" val="399689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28</a:t>
            </a:fld>
            <a:endParaRPr lang="en-GB"/>
          </a:p>
        </p:txBody>
      </p:sp>
    </p:spTree>
    <p:extLst>
      <p:ext uri="{BB962C8B-B14F-4D97-AF65-F5344CB8AC3E}">
        <p14:creationId xmlns:p14="http://schemas.microsoft.com/office/powerpoint/2010/main" val="317060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FBE7366-C2BA-4C50-B077-7407FDC2700B}" type="slidenum">
              <a:rPr lang="en-US"/>
              <a:pPr/>
              <a:t>‹#›</a:t>
            </a:fld>
            <a:endParaRPr lang="en-US"/>
          </a:p>
        </p:txBody>
      </p:sp>
    </p:spTree>
    <p:extLst>
      <p:ext uri="{BB962C8B-B14F-4D97-AF65-F5344CB8AC3E}">
        <p14:creationId xmlns:p14="http://schemas.microsoft.com/office/powerpoint/2010/main" val="4678867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CF4B953-2CA3-4DB3-9379-411CFDBD5899}" type="slidenum">
              <a:rPr lang="en-US"/>
              <a:pPr/>
              <a:t>‹#›</a:t>
            </a:fld>
            <a:endParaRPr lang="en-US"/>
          </a:p>
        </p:txBody>
      </p:sp>
    </p:spTree>
    <p:extLst>
      <p:ext uri="{BB962C8B-B14F-4D97-AF65-F5344CB8AC3E}">
        <p14:creationId xmlns:p14="http://schemas.microsoft.com/office/powerpoint/2010/main" val="19981172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6CC6E47-9CA7-4279-8D40-48B6591E091D}" type="slidenum">
              <a:rPr lang="en-US"/>
              <a:pPr/>
              <a:t>‹#›</a:t>
            </a:fld>
            <a:endParaRPr lang="en-US"/>
          </a:p>
        </p:txBody>
      </p:sp>
    </p:spTree>
    <p:extLst>
      <p:ext uri="{BB962C8B-B14F-4D97-AF65-F5344CB8AC3E}">
        <p14:creationId xmlns:p14="http://schemas.microsoft.com/office/powerpoint/2010/main" val="6720681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6C5CA-86EB-4386-8415-8C73BC8B733D}" type="datetimeFigureOut">
              <a:rPr lang="en-GB" smtClean="0"/>
              <a:t>07/05/2020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F804B97-F688-4F4A-93EB-951D1F2A7F0C}" type="slidenum">
              <a:rPr lang="en-GB" smtClean="0"/>
              <a:t>‹#›</a:t>
            </a:fld>
            <a:endParaRPr lang="en-GB"/>
          </a:p>
        </p:txBody>
      </p:sp>
    </p:spTree>
    <p:extLst>
      <p:ext uri="{BB962C8B-B14F-4D97-AF65-F5344CB8AC3E}">
        <p14:creationId xmlns:p14="http://schemas.microsoft.com/office/powerpoint/2010/main" val="22280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latin typeface="Calibri" pitchFamily="34" charset="0"/>
                <a:cs typeface="Calibri" pitchFamily="34" charset="0"/>
              </a:defRPr>
            </a:lvl1pPr>
          </a:lstStyle>
          <a:p>
            <a:r>
              <a:rPr lang="en-US" smtClean="0"/>
              <a:t>Click to edit Master title style</a:t>
            </a:r>
            <a:endParaRPr lang="en-GB"/>
          </a:p>
        </p:txBody>
      </p:sp>
      <p:sp>
        <p:nvSpPr>
          <p:cNvPr id="3" name="Content Placeholder 2"/>
          <p:cNvSpPr>
            <a:spLocks noGrp="1"/>
          </p:cNvSpPr>
          <p:nvPr>
            <p:ph idx="1"/>
          </p:nvPr>
        </p:nvSpPr>
        <p:spPr>
          <a:xfrm>
            <a:off x="685800" y="1981200"/>
            <a:ext cx="7772400" cy="4688160"/>
          </a:xfrm>
        </p:spPr>
        <p:txBody>
          <a:bodyPr/>
          <a:lstStyle>
            <a:lvl1pPr marL="536575" indent="-536575">
              <a:buFontTx/>
              <a:buBlip>
                <a:blip r:embed="rId2"/>
              </a:buBlip>
              <a:defRPr>
                <a:latin typeface="Calibri" pitchFamily="34" charset="0"/>
                <a:cs typeface="Calibri" pitchFamily="34" charset="0"/>
              </a:defRPr>
            </a:lvl1pPr>
            <a:lvl2pPr marL="719138" indent="-536575">
              <a:buFontTx/>
              <a:buBlip>
                <a:blip r:embed="rId2"/>
              </a:buBlip>
              <a:defRPr>
                <a:latin typeface="Calibri" pitchFamily="34" charset="0"/>
                <a:cs typeface="Calibri" pitchFamily="34" charset="0"/>
              </a:defRPr>
            </a:lvl2pPr>
            <a:lvl3pPr marL="901700" indent="-547688">
              <a:buFontTx/>
              <a:buBlip>
                <a:blip r:embed="rId2"/>
              </a:buBlip>
              <a:defRPr>
                <a:latin typeface="Calibri" pitchFamily="34" charset="0"/>
                <a:cs typeface="Calibri" pitchFamily="34" charset="0"/>
              </a:defRPr>
            </a:lvl3pPr>
            <a:lvl4pPr marL="1073150" indent="-536575">
              <a:buFontTx/>
              <a:buBlip>
                <a:blip r:embed="rId2"/>
              </a:buBlip>
              <a:defRPr>
                <a:latin typeface="Calibri" pitchFamily="34" charset="0"/>
                <a:cs typeface="Calibri" pitchFamily="34" charset="0"/>
              </a:defRPr>
            </a:lvl4pPr>
            <a:lvl5pPr marL="1169988" indent="-547688">
              <a:buFontTx/>
              <a:buBlip>
                <a:blip r:embed="rId2"/>
              </a:buBlip>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7092280" y="6400800"/>
            <a:ext cx="1905000" cy="457200"/>
          </a:xfrm>
          <a:prstGeom prst="rect">
            <a:avLst/>
          </a:prstGeom>
        </p:spPr>
        <p:txBody>
          <a:bodyPr/>
          <a:lstStyle>
            <a:lvl1pPr>
              <a:defRPr i="1">
                <a:solidFill>
                  <a:srgbClr val="CC6600"/>
                </a:solidFill>
                <a:latin typeface="Calibri" pitchFamily="34" charset="0"/>
                <a:cs typeface="Calibri" pitchFamily="34" charset="0"/>
              </a:defRPr>
            </a:lvl1pPr>
          </a:lstStyle>
          <a:p>
            <a:fld id="{0604184D-28D8-405D-A1D9-3680E580BAB8}" type="slidenum">
              <a:rPr lang="en-US" smtClean="0"/>
              <a:pPr/>
              <a:t>‹#›</a:t>
            </a:fld>
            <a:endParaRPr lang="en-US" dirty="0"/>
          </a:p>
        </p:txBody>
      </p:sp>
    </p:spTree>
    <p:extLst>
      <p:ext uri="{BB962C8B-B14F-4D97-AF65-F5344CB8AC3E}">
        <p14:creationId xmlns:p14="http://schemas.microsoft.com/office/powerpoint/2010/main" val="403819966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6419472C-EA8C-4765-BE32-0799520FB19B}" type="slidenum">
              <a:rPr lang="en-US"/>
              <a:pPr/>
              <a:t>‹#›</a:t>
            </a:fld>
            <a:endParaRPr lang="en-US"/>
          </a:p>
        </p:txBody>
      </p:sp>
    </p:spTree>
    <p:extLst>
      <p:ext uri="{BB962C8B-B14F-4D97-AF65-F5344CB8AC3E}">
        <p14:creationId xmlns:p14="http://schemas.microsoft.com/office/powerpoint/2010/main" val="360467692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27DA35F-14C5-49C6-B794-CD92BAF267B9}" type="slidenum">
              <a:rPr lang="en-US"/>
              <a:pPr/>
              <a:t>‹#›</a:t>
            </a:fld>
            <a:endParaRPr lang="en-US"/>
          </a:p>
        </p:txBody>
      </p:sp>
    </p:spTree>
    <p:extLst>
      <p:ext uri="{BB962C8B-B14F-4D97-AF65-F5344CB8AC3E}">
        <p14:creationId xmlns:p14="http://schemas.microsoft.com/office/powerpoint/2010/main" val="333427354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99853F22-FF38-4AF5-80AF-D772D52E4CFF}" type="slidenum">
              <a:rPr lang="en-US"/>
              <a:pPr/>
              <a:t>‹#›</a:t>
            </a:fld>
            <a:endParaRPr lang="en-US"/>
          </a:p>
        </p:txBody>
      </p:sp>
    </p:spTree>
    <p:extLst>
      <p:ext uri="{BB962C8B-B14F-4D97-AF65-F5344CB8AC3E}">
        <p14:creationId xmlns:p14="http://schemas.microsoft.com/office/powerpoint/2010/main" val="210937114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6CFC5E3D-F291-49C4-AC96-336BCA8C1C0E}" type="slidenum">
              <a:rPr lang="en-US"/>
              <a:pPr/>
              <a:t>‹#›</a:t>
            </a:fld>
            <a:endParaRPr lang="en-US"/>
          </a:p>
        </p:txBody>
      </p:sp>
    </p:spTree>
    <p:extLst>
      <p:ext uri="{BB962C8B-B14F-4D97-AF65-F5344CB8AC3E}">
        <p14:creationId xmlns:p14="http://schemas.microsoft.com/office/powerpoint/2010/main" val="138388816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08334D3C-6E71-464B-B386-9A7497B38EA9}" type="slidenum">
              <a:rPr lang="en-US"/>
              <a:pPr/>
              <a:t>‹#›</a:t>
            </a:fld>
            <a:endParaRPr lang="en-US"/>
          </a:p>
        </p:txBody>
      </p:sp>
    </p:spTree>
    <p:extLst>
      <p:ext uri="{BB962C8B-B14F-4D97-AF65-F5344CB8AC3E}">
        <p14:creationId xmlns:p14="http://schemas.microsoft.com/office/powerpoint/2010/main" val="103982063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673976F-4C4D-4B45-A14E-C6531CFC2589}" type="slidenum">
              <a:rPr lang="en-US"/>
              <a:pPr/>
              <a:t>‹#›</a:t>
            </a:fld>
            <a:endParaRPr lang="en-US"/>
          </a:p>
        </p:txBody>
      </p:sp>
    </p:spTree>
    <p:extLst>
      <p:ext uri="{BB962C8B-B14F-4D97-AF65-F5344CB8AC3E}">
        <p14:creationId xmlns:p14="http://schemas.microsoft.com/office/powerpoint/2010/main" val="35598995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D6FA0307-9877-42FC-B6E1-F59895F09730}" type="slidenum">
              <a:rPr lang="en-US"/>
              <a:pPr/>
              <a:t>‹#›</a:t>
            </a:fld>
            <a:endParaRPr lang="en-US"/>
          </a:p>
        </p:txBody>
      </p:sp>
    </p:spTree>
    <p:extLst>
      <p:ext uri="{BB962C8B-B14F-4D97-AF65-F5344CB8AC3E}">
        <p14:creationId xmlns:p14="http://schemas.microsoft.com/office/powerpoint/2010/main" val="1830185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Documents and Settings\rachelb\My Documents\My Pictures\Clip Art\get a grip\bible pal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91625" cy="68961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36575" lvl="0" indent="-536575">
              <a:buFontTx/>
              <a:buBlip>
                <a:blip r:embed="rId15"/>
              </a:buBlip>
            </a:pPr>
            <a:r>
              <a:rPr lang="en-US" smtClean="0"/>
              <a:t>Click to edit Master text styles</a:t>
            </a:r>
          </a:p>
          <a:p>
            <a:pPr marL="719138" lvl="1" indent="-536575">
              <a:buFontTx/>
              <a:buBlip>
                <a:blip r:embed="rId15"/>
              </a:buBlip>
            </a:pPr>
            <a:r>
              <a:rPr lang="en-US" smtClean="0"/>
              <a:t>Second level</a:t>
            </a:r>
          </a:p>
          <a:p>
            <a:pPr marL="901700" lvl="2" indent="-547688">
              <a:buFontTx/>
              <a:buBlip>
                <a:blip r:embed="rId15"/>
              </a:buBlip>
            </a:pPr>
            <a:r>
              <a:rPr lang="en-US" smtClean="0"/>
              <a:t>Third level</a:t>
            </a:r>
          </a:p>
          <a:p>
            <a:pPr marL="1073150" lvl="3" indent="-536575">
              <a:buFontTx/>
              <a:buBlip>
                <a:blip r:embed="rId15"/>
              </a:buBlip>
            </a:pPr>
            <a:r>
              <a:rPr lang="en-US" smtClean="0"/>
              <a:t>Fourth level</a:t>
            </a:r>
          </a:p>
          <a:p>
            <a:pPr marL="1169988" lvl="4" indent="-547688">
              <a:buFontTx/>
              <a:buBlip>
                <a:blip r:embed="rId15"/>
              </a:buBlip>
            </a:pPr>
            <a:r>
              <a:rPr lang="en-US" smtClean="0"/>
              <a:t>Fifth level</a:t>
            </a:r>
          </a:p>
        </p:txBody>
      </p:sp>
      <p:sp>
        <p:nvSpPr>
          <p:cNvPr id="8" name="Slide Number Placeholder 5"/>
          <p:cNvSpPr>
            <a:spLocks noGrp="1"/>
          </p:cNvSpPr>
          <p:nvPr>
            <p:ph type="sldNum" sz="quarter" idx="4"/>
          </p:nvPr>
        </p:nvSpPr>
        <p:spPr>
          <a:xfrm>
            <a:off x="7092280" y="6400800"/>
            <a:ext cx="1905000" cy="457200"/>
          </a:xfrm>
          <a:prstGeom prst="rect">
            <a:avLst/>
          </a:prstGeom>
        </p:spPr>
        <p:txBody>
          <a:bodyPr/>
          <a:lstStyle>
            <a:lvl1pPr algn="r">
              <a:defRPr sz="1600" i="1">
                <a:solidFill>
                  <a:srgbClr val="CC6600"/>
                </a:solidFill>
                <a:latin typeface="Calibri" pitchFamily="34" charset="0"/>
                <a:cs typeface="Calibri" pitchFamily="34" charset="0"/>
              </a:defRPr>
            </a:lvl1pPr>
          </a:lstStyle>
          <a:p>
            <a:fld id="{0604184D-28D8-405D-A1D9-3680E580BA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fontAlgn="base">
        <a:spcBef>
          <a:spcPct val="0"/>
        </a:spcBef>
        <a:spcAft>
          <a:spcPct val="0"/>
        </a:spcAft>
        <a:defRPr lang="en-US" sz="4400" b="1" smtClean="0">
          <a:solidFill>
            <a:srgbClr val="C00000"/>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lang="en-US" sz="3200" smtClean="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lang="en-US" sz="2800" smtClean="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lang="en-US" sz="2400" smtClean="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lang="en-US" sz="2000" smtClean="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lang="en-US" sz="2000" smtClean="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a:lum bright="70000" contrast="-60000"/>
            <a:extLst>
              <a:ext uri="{28A0092B-C50C-407E-A947-70E740481C1C}">
                <a14:useLocalDpi xmlns:a14="http://schemas.microsoft.com/office/drawing/2010/main" val="0"/>
              </a:ext>
            </a:extLst>
          </a:blip>
          <a:srcRect t="27355" r="27391"/>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1395412" y="5470748"/>
            <a:ext cx="6400800" cy="1387252"/>
          </a:xfrm>
        </p:spPr>
        <p:txBody>
          <a:bodyPr/>
          <a:lstStyle/>
          <a:p>
            <a:r>
              <a:rPr lang="en-GB" sz="4000" b="1" dirty="0" smtClean="0">
                <a:solidFill>
                  <a:schemeClr val="tx1"/>
                </a:solidFill>
                <a:latin typeface="Calibri" pitchFamily="34" charset="0"/>
                <a:cs typeface="Calibri" pitchFamily="34" charset="0"/>
              </a:rPr>
              <a:t>Basic truths (‘doctrines’) that </a:t>
            </a:r>
            <a:r>
              <a:rPr lang="en-GB" sz="4000" b="1" dirty="0">
                <a:solidFill>
                  <a:schemeClr val="tx1"/>
                </a:solidFill>
                <a:latin typeface="Calibri" pitchFamily="34" charset="0"/>
                <a:cs typeface="Calibri" pitchFamily="34" charset="0"/>
              </a:rPr>
              <a:t>every Christian should know!</a:t>
            </a:r>
            <a:endParaRPr lang="en-GB" sz="4000" dirty="0">
              <a:latin typeface="Calibri" pitchFamily="34" charset="0"/>
              <a:cs typeface="Calibri" pitchFamily="34"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186452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373216"/>
            <a:ext cx="6696744" cy="1143000"/>
          </a:xfrm>
        </p:spPr>
        <p:txBody>
          <a:bodyPr/>
          <a:lstStyle/>
          <a:p>
            <a:r>
              <a:rPr lang="en-GB" dirty="0" smtClean="0"/>
              <a:t>Susie &amp; Norm’s Schools (!)</a:t>
            </a:r>
            <a:endParaRPr lang="en-GB" dirty="0"/>
          </a:p>
        </p:txBody>
      </p:sp>
      <p:pic>
        <p:nvPicPr>
          <p:cNvPr id="5" name="Picture 4"/>
          <p:cNvPicPr>
            <a:picLocks noChangeAspect="1"/>
          </p:cNvPicPr>
          <p:nvPr/>
        </p:nvPicPr>
        <p:blipFill>
          <a:blip r:embed="rId3">
            <a:clrChange>
              <a:clrFrom>
                <a:srgbClr val="FFFDFF"/>
              </a:clrFrom>
              <a:clrTo>
                <a:srgbClr val="FFFDFF">
                  <a:alpha val="0"/>
                </a:srgbClr>
              </a:clrTo>
            </a:clrChange>
          </a:blip>
          <a:stretch>
            <a:fillRect/>
          </a:stretch>
        </p:blipFill>
        <p:spPr>
          <a:xfrm>
            <a:off x="611560" y="332656"/>
            <a:ext cx="7886700" cy="4981575"/>
          </a:xfrm>
          <a:prstGeom prst="rect">
            <a:avLst/>
          </a:prstGeom>
        </p:spPr>
      </p:pic>
    </p:spTree>
    <p:extLst>
      <p:ext uri="{BB962C8B-B14F-4D97-AF65-F5344CB8AC3E}">
        <p14:creationId xmlns:p14="http://schemas.microsoft.com/office/powerpoint/2010/main" val="380790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What Constitutes A Real Churc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112" y="260648"/>
            <a:ext cx="9184112" cy="5162030"/>
          </a:xfrm>
          <a:prstGeom prst="rect">
            <a:avLst/>
          </a:prstGeom>
        </p:spPr>
      </p:pic>
      <p:sp>
        <p:nvSpPr>
          <p:cNvPr id="2" name="Title 1"/>
          <p:cNvSpPr>
            <a:spLocks noGrp="1"/>
          </p:cNvSpPr>
          <p:nvPr>
            <p:ph type="title"/>
          </p:nvPr>
        </p:nvSpPr>
        <p:spPr>
          <a:xfrm>
            <a:off x="1259632" y="5373216"/>
            <a:ext cx="6696744" cy="1143000"/>
          </a:xfrm>
        </p:spPr>
        <p:txBody>
          <a:bodyPr/>
          <a:lstStyle/>
          <a:p>
            <a:r>
              <a:rPr lang="en-GB" dirty="0" smtClean="0"/>
              <a:t>Susie &amp; Norm’s Schools (!)</a:t>
            </a:r>
            <a:endParaRPr lang="en-GB" dirty="0"/>
          </a:p>
        </p:txBody>
      </p:sp>
    </p:spTree>
    <p:extLst>
      <p:ext uri="{BB962C8B-B14F-4D97-AF65-F5344CB8AC3E}">
        <p14:creationId xmlns:p14="http://schemas.microsoft.com/office/powerpoint/2010/main" val="1239211292"/>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5024"/>
            <a:ext cx="7772400" cy="1143000"/>
          </a:xfrm>
        </p:spPr>
        <p:txBody>
          <a:bodyPr/>
          <a:lstStyle/>
          <a:p>
            <a:r>
              <a:rPr lang="en-GB" dirty="0" smtClean="0"/>
              <a:t>over to Abi …..</a:t>
            </a:r>
            <a:endParaRPr lang="en-GB" dirty="0"/>
          </a:p>
        </p:txBody>
      </p:sp>
    </p:spTree>
    <p:extLst>
      <p:ext uri="{BB962C8B-B14F-4D97-AF65-F5344CB8AC3E}">
        <p14:creationId xmlns:p14="http://schemas.microsoft.com/office/powerpoint/2010/main" val="13316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533400"/>
            <a:ext cx="7696200" cy="5715000"/>
          </a:xfrm>
        </p:spPr>
        <p:txBody>
          <a:bodyPr/>
          <a:lstStyle/>
          <a:p>
            <a:pPr eaLnBrk="1" hangingPunct="1"/>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Oh how good it is </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the family of God</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dwells together in spirit </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 love and unity. </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Where the bonds of peace, </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 acceptance and love </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are the fruits of His presence </a:t>
            </a:r>
            <a:b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here among us.</a:t>
            </a:r>
          </a:p>
        </p:txBody>
      </p:sp>
    </p:spTree>
    <p:extLst>
      <p:ext uri="{BB962C8B-B14F-4D97-AF65-F5344CB8AC3E}">
        <p14:creationId xmlns:p14="http://schemas.microsoft.com/office/powerpoint/2010/main" val="2668192555"/>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685800" y="609600"/>
            <a:ext cx="7772400" cy="5556250"/>
          </a:xfrm>
        </p:spPr>
        <p:txBody>
          <a:bodyPr/>
          <a:lstStyle/>
          <a:p>
            <a:pPr eaLnBrk="1" hangingPunct="1"/>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 with one voice</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we’ll sing to the Lord,</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with one heart</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we’ll live out His word.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Till the whole earth sees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Redeemer has come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He dwells in the</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presence of His people.</a:t>
            </a: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altLang="en-US" dirty="0" smtClean="0">
              <a:solidFill>
                <a:schemeClr val="tx1"/>
              </a:solidFill>
            </a:endParaRPr>
          </a:p>
        </p:txBody>
      </p:sp>
    </p:spTree>
    <p:extLst>
      <p:ext uri="{BB962C8B-B14F-4D97-AF65-F5344CB8AC3E}">
        <p14:creationId xmlns:p14="http://schemas.microsoft.com/office/powerpoint/2010/main" val="152408465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685800" y="609600"/>
            <a:ext cx="7772400" cy="5627688"/>
          </a:xfrm>
        </p:spPr>
        <p:txBody>
          <a:bodyPr/>
          <a:lstStyle/>
          <a:p>
            <a:pPr eaLnBrk="1" hangingPunct="1"/>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Oh how good it is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 this journey we share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rejoice with the happy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weep with those who mourn.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the weak find strength,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afflicted find grace.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we offer the blessing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 belonging. </a:t>
            </a:r>
            <a:endParaRPr lang="en-GB" altLang="en-US" dirty="0" smtClean="0">
              <a:solidFill>
                <a:schemeClr val="tx1"/>
              </a:solidFill>
            </a:endParaRPr>
          </a:p>
        </p:txBody>
      </p:sp>
    </p:spTree>
    <p:extLst>
      <p:ext uri="{BB962C8B-B14F-4D97-AF65-F5344CB8AC3E}">
        <p14:creationId xmlns:p14="http://schemas.microsoft.com/office/powerpoint/2010/main" val="237075880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85800" y="609600"/>
            <a:ext cx="7772400" cy="5556250"/>
          </a:xfrm>
        </p:spPr>
        <p:txBody>
          <a:bodyPr/>
          <a:lstStyle/>
          <a:p>
            <a:pPr eaLnBrk="1" hangingPunct="1"/>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 with one voice</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we’ll sing to the Lord,</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with one heart</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we’ll live out His word.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Till the whole earth sees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Redeemer has come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He dwells in the</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presence of His people.</a:t>
            </a: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altLang="en-US" dirty="0" smtClean="0">
              <a:solidFill>
                <a:schemeClr val="tx1"/>
              </a:solidFill>
            </a:endParaRPr>
          </a:p>
        </p:txBody>
      </p:sp>
    </p:spTree>
    <p:extLst>
      <p:ext uri="{BB962C8B-B14F-4D97-AF65-F5344CB8AC3E}">
        <p14:creationId xmlns:p14="http://schemas.microsoft.com/office/powerpoint/2010/main" val="362729492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609600"/>
            <a:ext cx="7772400" cy="5627688"/>
          </a:xfrm>
        </p:spPr>
        <p:txBody>
          <a:bodyPr/>
          <a:lstStyle/>
          <a:p>
            <a:pPr eaLnBrk="1" hangingPunct="1"/>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Oh how good it is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embrace His command –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prefer one another,</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forgive as He forgives.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we live as one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 all share in the love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 the Son with the Father </a:t>
            </a:r>
            <a:r>
              <a:rPr lang="en-GB" altLang="en-US" dirty="0" smtClean="0">
                <a:solidFill>
                  <a:schemeClr val="tx1"/>
                </a:solidFill>
              </a:rPr>
              <a:t/>
            </a:r>
            <a:br>
              <a:rPr lang="en-GB" altLang="en-US" dirty="0" smtClean="0">
                <a:solidFill>
                  <a:schemeClr val="tx1"/>
                </a:solidFill>
              </a:rPr>
            </a:br>
            <a:r>
              <a:rPr lang="en-GB" alt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the Spirit.</a:t>
            </a:r>
            <a:endParaRPr lang="en-GB" altLang="en-US" dirty="0" smtClean="0">
              <a:solidFill>
                <a:schemeClr val="tx1"/>
              </a:solidFill>
            </a:endParaRPr>
          </a:p>
        </p:txBody>
      </p:sp>
    </p:spTree>
    <p:extLst>
      <p:ext uri="{BB962C8B-B14F-4D97-AF65-F5344CB8AC3E}">
        <p14:creationId xmlns:p14="http://schemas.microsoft.com/office/powerpoint/2010/main" val="357671967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685800" y="609600"/>
            <a:ext cx="7772400" cy="5556250"/>
          </a:xfrm>
        </p:spPr>
        <p:txBody>
          <a:bodyPr/>
          <a:lstStyle/>
          <a:p>
            <a:pPr eaLnBrk="1" hangingPunct="1"/>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 with one voice</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we’ll sing to the Lord,</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with one heart</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we’ll live out His word.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Till the whole earth sees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Redeemer has come –</a:t>
            </a:r>
            <a:r>
              <a:rPr lang="en-GB" altLang="en-US" i="1" dirty="0" smtClean="0">
                <a:solidFill>
                  <a:schemeClr val="tx1"/>
                </a:solidFill>
              </a:rPr>
              <a:t/>
            </a:r>
            <a:br>
              <a:rPr lang="en-GB" altLang="en-US" i="1" dirty="0" smtClean="0">
                <a:solidFill>
                  <a:schemeClr val="tx1"/>
                </a:solidFill>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He dwells in the</a:t>
            </a:r>
            <a:b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altLang="en-US" sz="3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presence of His people.</a:t>
            </a:r>
            <a:r>
              <a:rPr lang="en-GB" altLang="en-US" sz="36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endParaRPr lang="en-GB" altLang="en-US" dirty="0" smtClean="0"/>
          </a:p>
        </p:txBody>
      </p:sp>
      <p:sp>
        <p:nvSpPr>
          <p:cNvPr id="7171" name="Text Box 4"/>
          <p:cNvSpPr txBox="1">
            <a:spLocks noChangeArrowheads="1"/>
          </p:cNvSpPr>
          <p:nvPr/>
        </p:nvSpPr>
        <p:spPr bwMode="auto">
          <a:xfrm>
            <a:off x="304800" y="6324600"/>
            <a:ext cx="7507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400" dirty="0">
                <a:latin typeface="Arial Narrow" panose="020B0606020202030204" pitchFamily="34" charset="0"/>
              </a:rPr>
              <a:t>Keith Getty, Kristyn Getty, Ross Holmes, and Stuart </a:t>
            </a:r>
            <a:r>
              <a:rPr lang="en-GB" altLang="en-US" sz="1400" dirty="0" err="1">
                <a:latin typeface="Arial Narrow" panose="020B0606020202030204" pitchFamily="34" charset="0"/>
              </a:rPr>
              <a:t>Townend</a:t>
            </a:r>
            <a:r>
              <a:rPr lang="en-GB" altLang="en-US" sz="1400" dirty="0">
                <a:latin typeface="Arial Narrow" panose="020B0606020202030204" pitchFamily="34" charset="0"/>
              </a:rPr>
              <a:t/>
            </a:r>
            <a:br>
              <a:rPr lang="en-GB" altLang="en-US" sz="1400" dirty="0">
                <a:latin typeface="Arial Narrow" panose="020B0606020202030204" pitchFamily="34" charset="0"/>
              </a:rPr>
            </a:br>
            <a:r>
              <a:rPr lang="en-GB" altLang="en-US" sz="1400" dirty="0">
                <a:latin typeface="Arial Narrow" panose="020B0606020202030204" pitchFamily="34" charset="0"/>
              </a:rPr>
              <a:t>© 2012 </a:t>
            </a:r>
            <a:r>
              <a:rPr lang="en-GB" altLang="en-US" sz="1400" dirty="0" err="1">
                <a:latin typeface="Arial Narrow" panose="020B0606020202030204" pitchFamily="34" charset="0"/>
              </a:rPr>
              <a:t>Gettymusic</a:t>
            </a:r>
            <a:r>
              <a:rPr lang="en-GB" altLang="en-US" sz="1400" dirty="0">
                <a:latin typeface="Arial Narrow" panose="020B0606020202030204" pitchFamily="34" charset="0"/>
              </a:rPr>
              <a:t> and Parakeet Boots Music and </a:t>
            </a:r>
            <a:r>
              <a:rPr lang="en-GB" altLang="en-US" sz="1400" dirty="0" err="1">
                <a:latin typeface="Arial Narrow" panose="020B0606020202030204" pitchFamily="34" charset="0"/>
              </a:rPr>
              <a:t>Townend</a:t>
            </a:r>
            <a:r>
              <a:rPr lang="en-GB" altLang="en-US" sz="1400" dirty="0">
                <a:latin typeface="Arial Narrow" panose="020B0606020202030204" pitchFamily="34" charset="0"/>
              </a:rPr>
              <a:t> Music   CCL License No. 291588</a:t>
            </a:r>
          </a:p>
        </p:txBody>
      </p:sp>
    </p:spTree>
    <p:extLst>
      <p:ext uri="{BB962C8B-B14F-4D97-AF65-F5344CB8AC3E}">
        <p14:creationId xmlns:p14="http://schemas.microsoft.com/office/powerpoint/2010/main" val="28429422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120680" cy="1143000"/>
          </a:xfrm>
        </p:spPr>
        <p:txBody>
          <a:bodyPr/>
          <a:lstStyle/>
          <a:p>
            <a:pPr marR="0" rtl="0"/>
            <a:r>
              <a:rPr lang="en-US" b="1" i="0" u="none" strike="noStrike" baseline="0" dirty="0" smtClean="0">
                <a:solidFill>
                  <a:srgbClr val="C00000"/>
                </a:solidFill>
                <a:latin typeface="Calibri"/>
              </a:rPr>
              <a:t>Question Time !</a:t>
            </a:r>
          </a:p>
        </p:txBody>
      </p:sp>
      <p:sp>
        <p:nvSpPr>
          <p:cNvPr id="3" name="Text Placeholder 2"/>
          <p:cNvSpPr>
            <a:spLocks noGrp="1"/>
          </p:cNvSpPr>
          <p:nvPr>
            <p:ph type="body" idx="1"/>
          </p:nvPr>
        </p:nvSpPr>
        <p:spPr>
          <a:xfrm>
            <a:off x="179512" y="2132856"/>
            <a:ext cx="8856984" cy="4464496"/>
          </a:xfrm>
        </p:spPr>
        <p:txBody>
          <a:bodyPr/>
          <a:lstStyle/>
          <a:p>
            <a:pPr marL="514350" indent="-514350">
              <a:buFont typeface="+mj-lt"/>
              <a:buAutoNum type="arabicPeriod"/>
            </a:pPr>
            <a:r>
              <a:rPr lang="en-GB" sz="2800" dirty="0" smtClean="0"/>
              <a:t>Why </a:t>
            </a:r>
            <a:r>
              <a:rPr lang="en-GB" sz="2800" dirty="0"/>
              <a:t>are there several churches in Stapleford?</a:t>
            </a:r>
          </a:p>
          <a:p>
            <a:pPr marL="514350" indent="-514350">
              <a:buFont typeface="+mj-lt"/>
              <a:buAutoNum type="arabicPeriod"/>
            </a:pPr>
            <a:r>
              <a:rPr lang="en-GB" sz="2800" dirty="0" smtClean="0"/>
              <a:t>In </a:t>
            </a:r>
            <a:r>
              <a:rPr lang="en-GB" sz="2800" dirty="0"/>
              <a:t>what ways is SBC a church as Christ wants it to be, and how is it not? </a:t>
            </a:r>
          </a:p>
          <a:p>
            <a:pPr marL="514350" indent="-514350">
              <a:buFont typeface="+mj-lt"/>
              <a:buAutoNum type="arabicPeriod"/>
            </a:pPr>
            <a:r>
              <a:rPr lang="en-GB" sz="2800" dirty="0" smtClean="0"/>
              <a:t>If </a:t>
            </a:r>
            <a:r>
              <a:rPr lang="en-GB" sz="2800" dirty="0"/>
              <a:t>someone insists that they can be a Christian without going to church, what would you say? </a:t>
            </a:r>
          </a:p>
          <a:p>
            <a:pPr marL="514350" indent="-514350">
              <a:buFont typeface="+mj-lt"/>
              <a:buAutoNum type="arabicPeriod"/>
            </a:pPr>
            <a:r>
              <a:rPr lang="en-GB" sz="2800" dirty="0" smtClean="0"/>
              <a:t>What </a:t>
            </a:r>
            <a:r>
              <a:rPr lang="en-GB" sz="2800" dirty="0"/>
              <a:t>would you do / say to someone who says “I don’t get anything out of church, I’m leaving this one to go elsewhere”?</a:t>
            </a:r>
          </a:p>
          <a:p>
            <a:pPr marL="514350" indent="-514350">
              <a:buFont typeface="+mj-lt"/>
              <a:buAutoNum type="arabicPeriod"/>
            </a:pPr>
            <a:r>
              <a:rPr lang="en-GB" sz="2800" dirty="0" smtClean="0"/>
              <a:t>The </a:t>
            </a:r>
            <a:r>
              <a:rPr lang="en-GB" sz="2800" dirty="0"/>
              <a:t>church is Christ’s body. How do you feel you fit into it? </a:t>
            </a:r>
          </a:p>
        </p:txBody>
      </p:sp>
      <p:pic>
        <p:nvPicPr>
          <p:cNvPr id="4" name="Picture 5" descr="http://www.ftb.pl/_files/artykuly/82167/grafika/147014796733_500.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6588224" y="188640"/>
            <a:ext cx="2300168" cy="195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79912" y="2924944"/>
            <a:ext cx="4896544" cy="2764246"/>
          </a:xfrm>
        </p:spPr>
        <p:txBody>
          <a:bodyPr/>
          <a:lstStyle/>
          <a:p>
            <a:pPr marL="0" lvl="0" indent="0">
              <a:buNone/>
            </a:pPr>
            <a:r>
              <a:rPr lang="en-GB" dirty="0" smtClean="0">
                <a:solidFill>
                  <a:srgbClr val="000000"/>
                </a:solidFill>
                <a:latin typeface="Calibri"/>
              </a:rPr>
              <a:t>“</a:t>
            </a:r>
            <a:r>
              <a:rPr lang="en-GB" dirty="0"/>
              <a:t>He who began a good work in you will carry it on to completion until the day of Christ Jesus.</a:t>
            </a:r>
            <a:r>
              <a:rPr lang="en-GB" dirty="0" smtClean="0">
                <a:solidFill>
                  <a:srgbClr val="000000"/>
                </a:solidFill>
                <a:latin typeface="Calibri"/>
              </a:rPr>
              <a:t>”</a:t>
            </a:r>
            <a:endParaRPr lang="en-GB" b="0" i="0" u="none" strike="noStrike" baseline="0" dirty="0" smtClean="0">
              <a:solidFill>
                <a:srgbClr val="000000"/>
              </a:solidFill>
              <a:latin typeface="Calibri"/>
            </a:endParaRPr>
          </a:p>
          <a:p>
            <a:pPr marL="0" lvl="0" indent="0" algn="r">
              <a:buNone/>
            </a:pPr>
            <a:r>
              <a:rPr lang="en-GB" sz="2800" dirty="0" smtClean="0">
                <a:solidFill>
                  <a:srgbClr val="000000"/>
                </a:solidFill>
                <a:latin typeface="Calibri"/>
              </a:rPr>
              <a:t>Philippians 1:6</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1920" y="4293096"/>
            <a:ext cx="990360" cy="980728"/>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3429000"/>
            <a:ext cx="643828" cy="637566"/>
          </a:xfrm>
          <a:prstGeom prst="rect">
            <a:avLst/>
          </a:prstGeom>
        </p:spPr>
      </p:pic>
      <p:sp>
        <p:nvSpPr>
          <p:cNvPr id="22" name="Title 1"/>
          <p:cNvSpPr>
            <a:spLocks noGrp="1"/>
          </p:cNvSpPr>
          <p:nvPr>
            <p:ph type="title"/>
          </p:nvPr>
        </p:nvSpPr>
        <p:spPr>
          <a:xfrm>
            <a:off x="107504" y="3861048"/>
            <a:ext cx="3203848" cy="1872208"/>
          </a:xfrm>
        </p:spPr>
        <p:txBody>
          <a:bodyPr/>
          <a:lstStyle/>
          <a:p>
            <a:pPr marR="0" algn="l" rtl="0"/>
            <a:r>
              <a:rPr lang="en-US" sz="5400" b="1" i="0" u="none" strike="noStrike" baseline="0" dirty="0" smtClean="0">
                <a:solidFill>
                  <a:srgbClr val="C00000"/>
                </a:solidFill>
                <a:latin typeface="Calibri"/>
              </a:rPr>
              <a:t>Last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flipH="1">
            <a:off x="-19323"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8304" y="3933056"/>
            <a:ext cx="654437" cy="648072"/>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2400" y="4941168"/>
            <a:ext cx="576064" cy="570461"/>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6096" y="2708920"/>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3933056"/>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2996952"/>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8344" y="5013176"/>
            <a:ext cx="576064" cy="570461"/>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352" y="2780928"/>
            <a:ext cx="864096" cy="855691"/>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2200" y="4653136"/>
            <a:ext cx="1297559" cy="1284940"/>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6176" y="3429000"/>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0112" y="3501008"/>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3933056"/>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2080" y="3933056"/>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9912" y="3933056"/>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1268" y="2782329"/>
            <a:ext cx="864096" cy="855691"/>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856" y="1052736"/>
            <a:ext cx="5688632" cy="5633306"/>
          </a:xfrm>
          <a:prstGeom prst="rect">
            <a:avLst/>
          </a:prstGeom>
        </p:spPr>
      </p:pic>
      <p:sp>
        <p:nvSpPr>
          <p:cNvPr id="2" name="Cloud 1"/>
          <p:cNvSpPr/>
          <p:nvPr/>
        </p:nvSpPr>
        <p:spPr>
          <a:xfrm>
            <a:off x="2550285" y="1645252"/>
            <a:ext cx="6565806" cy="504277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6474 w 43256"/>
              <a:gd name="connsiteY12" fmla="*/ 38799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6474 w 43256"/>
              <a:gd name="connsiteY12" fmla="*/ 38799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1942 w 43256"/>
              <a:gd name="connsiteY9" fmla="*/ 3188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06"/>
              <a:gd name="connsiteY0" fmla="*/ 14229 h 43219"/>
              <a:gd name="connsiteX1" fmla="*/ 5659 w 43206"/>
              <a:gd name="connsiteY1" fmla="*/ 6766 h 43219"/>
              <a:gd name="connsiteX2" fmla="*/ 14041 w 43206"/>
              <a:gd name="connsiteY2" fmla="*/ 5061 h 43219"/>
              <a:gd name="connsiteX3" fmla="*/ 22492 w 43206"/>
              <a:gd name="connsiteY3" fmla="*/ 3291 h 43219"/>
              <a:gd name="connsiteX4" fmla="*/ 25785 w 43206"/>
              <a:gd name="connsiteY4" fmla="*/ 59 h 43219"/>
              <a:gd name="connsiteX5" fmla="*/ 29869 w 43206"/>
              <a:gd name="connsiteY5" fmla="*/ 2340 h 43219"/>
              <a:gd name="connsiteX6" fmla="*/ 35499 w 43206"/>
              <a:gd name="connsiteY6" fmla="*/ 549 h 43219"/>
              <a:gd name="connsiteX7" fmla="*/ 38354 w 43206"/>
              <a:gd name="connsiteY7" fmla="*/ 5435 h 43219"/>
              <a:gd name="connsiteX8" fmla="*/ 42018 w 43206"/>
              <a:gd name="connsiteY8" fmla="*/ 10177 h 43219"/>
              <a:gd name="connsiteX9" fmla="*/ 41854 w 43206"/>
              <a:gd name="connsiteY9" fmla="*/ 15319 h 43219"/>
              <a:gd name="connsiteX10" fmla="*/ 43052 w 43206"/>
              <a:gd name="connsiteY10" fmla="*/ 23181 h 43219"/>
              <a:gd name="connsiteX11" fmla="*/ 39526 w 43206"/>
              <a:gd name="connsiteY11" fmla="*/ 32221 h 43219"/>
              <a:gd name="connsiteX12" fmla="*/ 36474 w 43206"/>
              <a:gd name="connsiteY12" fmla="*/ 38799 h 43219"/>
              <a:gd name="connsiteX13" fmla="*/ 28591 w 43206"/>
              <a:gd name="connsiteY13" fmla="*/ 36674 h 43219"/>
              <a:gd name="connsiteX14" fmla="*/ 23703 w 43206"/>
              <a:gd name="connsiteY14" fmla="*/ 42965 h 43219"/>
              <a:gd name="connsiteX15" fmla="*/ 16516 w 43206"/>
              <a:gd name="connsiteY15" fmla="*/ 39125 h 43219"/>
              <a:gd name="connsiteX16" fmla="*/ 5840 w 43206"/>
              <a:gd name="connsiteY16" fmla="*/ 35331 h 43219"/>
              <a:gd name="connsiteX17" fmla="*/ 1146 w 43206"/>
              <a:gd name="connsiteY17" fmla="*/ 31109 h 43219"/>
              <a:gd name="connsiteX18" fmla="*/ 2149 w 43206"/>
              <a:gd name="connsiteY18" fmla="*/ 25410 h 43219"/>
              <a:gd name="connsiteX19" fmla="*/ 31 w 43206"/>
              <a:gd name="connsiteY19" fmla="*/ 19563 h 43219"/>
              <a:gd name="connsiteX20" fmla="*/ 3899 w 43206"/>
              <a:gd name="connsiteY20" fmla="*/ 14366 h 43219"/>
              <a:gd name="connsiteX21" fmla="*/ 3936 w 43206"/>
              <a:gd name="connsiteY21" fmla="*/ 14229 h 43219"/>
              <a:gd name="connsiteX0" fmla="*/ 4729 w 43206"/>
              <a:gd name="connsiteY0" fmla="*/ 26036 h 43219"/>
              <a:gd name="connsiteX1" fmla="*/ 2196 w 43206"/>
              <a:gd name="connsiteY1" fmla="*/ 25239 h 43219"/>
              <a:gd name="connsiteX2" fmla="*/ 6964 w 43206"/>
              <a:gd name="connsiteY2" fmla="*/ 34758 h 43219"/>
              <a:gd name="connsiteX3" fmla="*/ 5856 w 43206"/>
              <a:gd name="connsiteY3" fmla="*/ 35139 h 43219"/>
              <a:gd name="connsiteX4" fmla="*/ 16514 w 43206"/>
              <a:gd name="connsiteY4" fmla="*/ 38949 h 43219"/>
              <a:gd name="connsiteX5" fmla="*/ 15846 w 43206"/>
              <a:gd name="connsiteY5" fmla="*/ 37209 h 43219"/>
              <a:gd name="connsiteX6" fmla="*/ 28863 w 43206"/>
              <a:gd name="connsiteY6" fmla="*/ 34610 h 43219"/>
              <a:gd name="connsiteX7" fmla="*/ 28596 w 43206"/>
              <a:gd name="connsiteY7" fmla="*/ 36519 h 43219"/>
              <a:gd name="connsiteX8" fmla="*/ 34165 w 43206"/>
              <a:gd name="connsiteY8" fmla="*/ 22813 h 43219"/>
              <a:gd name="connsiteX9" fmla="*/ 31942 w 43206"/>
              <a:gd name="connsiteY9" fmla="*/ 31880 h 43219"/>
              <a:gd name="connsiteX10" fmla="*/ 41834 w 43206"/>
              <a:gd name="connsiteY10" fmla="*/ 15213 h 43219"/>
              <a:gd name="connsiteX11" fmla="*/ 40386 w 43206"/>
              <a:gd name="connsiteY11" fmla="*/ 17889 h 43219"/>
              <a:gd name="connsiteX12" fmla="*/ 38360 w 43206"/>
              <a:gd name="connsiteY12" fmla="*/ 5285 h 43219"/>
              <a:gd name="connsiteX13" fmla="*/ 38436 w 43206"/>
              <a:gd name="connsiteY13" fmla="*/ 6549 h 43219"/>
              <a:gd name="connsiteX14" fmla="*/ 29114 w 43206"/>
              <a:gd name="connsiteY14" fmla="*/ 3811 h 43219"/>
              <a:gd name="connsiteX15" fmla="*/ 29856 w 43206"/>
              <a:gd name="connsiteY15" fmla="*/ 2199 h 43219"/>
              <a:gd name="connsiteX16" fmla="*/ 22177 w 43206"/>
              <a:gd name="connsiteY16" fmla="*/ 4579 h 43219"/>
              <a:gd name="connsiteX17" fmla="*/ 22536 w 43206"/>
              <a:gd name="connsiteY17" fmla="*/ 3189 h 43219"/>
              <a:gd name="connsiteX18" fmla="*/ 14036 w 43206"/>
              <a:gd name="connsiteY18" fmla="*/ 5051 h 43219"/>
              <a:gd name="connsiteX19" fmla="*/ 15336 w 43206"/>
              <a:gd name="connsiteY19" fmla="*/ 6399 h 43219"/>
              <a:gd name="connsiteX20" fmla="*/ 4163 w 43206"/>
              <a:gd name="connsiteY20" fmla="*/ 15648 h 43219"/>
              <a:gd name="connsiteX21" fmla="*/ 3936 w 43206"/>
              <a:gd name="connsiteY21" fmla="*/ 14229 h 43219"/>
              <a:gd name="connsiteX0" fmla="*/ 3936 w 43206"/>
              <a:gd name="connsiteY0" fmla="*/ 14229 h 43219"/>
              <a:gd name="connsiteX1" fmla="*/ 5659 w 43206"/>
              <a:gd name="connsiteY1" fmla="*/ 6766 h 43219"/>
              <a:gd name="connsiteX2" fmla="*/ 14041 w 43206"/>
              <a:gd name="connsiteY2" fmla="*/ 5061 h 43219"/>
              <a:gd name="connsiteX3" fmla="*/ 22492 w 43206"/>
              <a:gd name="connsiteY3" fmla="*/ 3291 h 43219"/>
              <a:gd name="connsiteX4" fmla="*/ 25785 w 43206"/>
              <a:gd name="connsiteY4" fmla="*/ 59 h 43219"/>
              <a:gd name="connsiteX5" fmla="*/ 29869 w 43206"/>
              <a:gd name="connsiteY5" fmla="*/ 2340 h 43219"/>
              <a:gd name="connsiteX6" fmla="*/ 35499 w 43206"/>
              <a:gd name="connsiteY6" fmla="*/ 549 h 43219"/>
              <a:gd name="connsiteX7" fmla="*/ 38354 w 43206"/>
              <a:gd name="connsiteY7" fmla="*/ 5435 h 43219"/>
              <a:gd name="connsiteX8" fmla="*/ 42018 w 43206"/>
              <a:gd name="connsiteY8" fmla="*/ 10177 h 43219"/>
              <a:gd name="connsiteX9" fmla="*/ 41854 w 43206"/>
              <a:gd name="connsiteY9" fmla="*/ 15319 h 43219"/>
              <a:gd name="connsiteX10" fmla="*/ 43052 w 43206"/>
              <a:gd name="connsiteY10" fmla="*/ 23181 h 43219"/>
              <a:gd name="connsiteX11" fmla="*/ 39526 w 43206"/>
              <a:gd name="connsiteY11" fmla="*/ 32221 h 43219"/>
              <a:gd name="connsiteX12" fmla="*/ 36474 w 43206"/>
              <a:gd name="connsiteY12" fmla="*/ 38799 h 43219"/>
              <a:gd name="connsiteX13" fmla="*/ 28591 w 43206"/>
              <a:gd name="connsiteY13" fmla="*/ 36674 h 43219"/>
              <a:gd name="connsiteX14" fmla="*/ 23703 w 43206"/>
              <a:gd name="connsiteY14" fmla="*/ 42965 h 43219"/>
              <a:gd name="connsiteX15" fmla="*/ 16516 w 43206"/>
              <a:gd name="connsiteY15" fmla="*/ 39125 h 43219"/>
              <a:gd name="connsiteX16" fmla="*/ 5840 w 43206"/>
              <a:gd name="connsiteY16" fmla="*/ 35331 h 43219"/>
              <a:gd name="connsiteX17" fmla="*/ 1146 w 43206"/>
              <a:gd name="connsiteY17" fmla="*/ 31109 h 43219"/>
              <a:gd name="connsiteX18" fmla="*/ 2149 w 43206"/>
              <a:gd name="connsiteY18" fmla="*/ 25410 h 43219"/>
              <a:gd name="connsiteX19" fmla="*/ 31 w 43206"/>
              <a:gd name="connsiteY19" fmla="*/ 19563 h 43219"/>
              <a:gd name="connsiteX20" fmla="*/ 3899 w 43206"/>
              <a:gd name="connsiteY20" fmla="*/ 14366 h 43219"/>
              <a:gd name="connsiteX21" fmla="*/ 3936 w 43206"/>
              <a:gd name="connsiteY21" fmla="*/ 14229 h 43219"/>
              <a:gd name="connsiteX0" fmla="*/ 4729 w 43206"/>
              <a:gd name="connsiteY0" fmla="*/ 26036 h 43219"/>
              <a:gd name="connsiteX1" fmla="*/ 2196 w 43206"/>
              <a:gd name="connsiteY1" fmla="*/ 25239 h 43219"/>
              <a:gd name="connsiteX2" fmla="*/ 6964 w 43206"/>
              <a:gd name="connsiteY2" fmla="*/ 34758 h 43219"/>
              <a:gd name="connsiteX3" fmla="*/ 5856 w 43206"/>
              <a:gd name="connsiteY3" fmla="*/ 35139 h 43219"/>
              <a:gd name="connsiteX4" fmla="*/ 16514 w 43206"/>
              <a:gd name="connsiteY4" fmla="*/ 38949 h 43219"/>
              <a:gd name="connsiteX5" fmla="*/ 15846 w 43206"/>
              <a:gd name="connsiteY5" fmla="*/ 37209 h 43219"/>
              <a:gd name="connsiteX6" fmla="*/ 28863 w 43206"/>
              <a:gd name="connsiteY6" fmla="*/ 34610 h 43219"/>
              <a:gd name="connsiteX7" fmla="*/ 28596 w 43206"/>
              <a:gd name="connsiteY7" fmla="*/ 36519 h 43219"/>
              <a:gd name="connsiteX8" fmla="*/ 34165 w 43206"/>
              <a:gd name="connsiteY8" fmla="*/ 22813 h 43219"/>
              <a:gd name="connsiteX9" fmla="*/ 31942 w 43206"/>
              <a:gd name="connsiteY9" fmla="*/ 31880 h 43219"/>
              <a:gd name="connsiteX10" fmla="*/ 41834 w 43206"/>
              <a:gd name="connsiteY10" fmla="*/ 15213 h 43219"/>
              <a:gd name="connsiteX11" fmla="*/ 40386 w 43206"/>
              <a:gd name="connsiteY11" fmla="*/ 17889 h 43219"/>
              <a:gd name="connsiteX12" fmla="*/ 38360 w 43206"/>
              <a:gd name="connsiteY12" fmla="*/ 5285 h 43219"/>
              <a:gd name="connsiteX13" fmla="*/ 38436 w 43206"/>
              <a:gd name="connsiteY13" fmla="*/ 6549 h 43219"/>
              <a:gd name="connsiteX14" fmla="*/ 29114 w 43206"/>
              <a:gd name="connsiteY14" fmla="*/ 3811 h 43219"/>
              <a:gd name="connsiteX15" fmla="*/ 29856 w 43206"/>
              <a:gd name="connsiteY15" fmla="*/ 2199 h 43219"/>
              <a:gd name="connsiteX16" fmla="*/ 22177 w 43206"/>
              <a:gd name="connsiteY16" fmla="*/ 4579 h 43219"/>
              <a:gd name="connsiteX17" fmla="*/ 22536 w 43206"/>
              <a:gd name="connsiteY17" fmla="*/ 3189 h 43219"/>
              <a:gd name="connsiteX18" fmla="*/ 14036 w 43206"/>
              <a:gd name="connsiteY18" fmla="*/ 5051 h 43219"/>
              <a:gd name="connsiteX19" fmla="*/ 15336 w 43206"/>
              <a:gd name="connsiteY19" fmla="*/ 6399 h 43219"/>
              <a:gd name="connsiteX20" fmla="*/ 4163 w 43206"/>
              <a:gd name="connsiteY20" fmla="*/ 15648 h 43219"/>
              <a:gd name="connsiteX21" fmla="*/ 3936 w 43206"/>
              <a:gd name="connsiteY21" fmla="*/ 14229 h 43219"/>
              <a:gd name="connsiteX0" fmla="*/ 3936 w 43053"/>
              <a:gd name="connsiteY0" fmla="*/ 14229 h 43219"/>
              <a:gd name="connsiteX1" fmla="*/ 5659 w 43053"/>
              <a:gd name="connsiteY1" fmla="*/ 6766 h 43219"/>
              <a:gd name="connsiteX2" fmla="*/ 14041 w 43053"/>
              <a:gd name="connsiteY2" fmla="*/ 5061 h 43219"/>
              <a:gd name="connsiteX3" fmla="*/ 22492 w 43053"/>
              <a:gd name="connsiteY3" fmla="*/ 3291 h 43219"/>
              <a:gd name="connsiteX4" fmla="*/ 25785 w 43053"/>
              <a:gd name="connsiteY4" fmla="*/ 59 h 43219"/>
              <a:gd name="connsiteX5" fmla="*/ 29869 w 43053"/>
              <a:gd name="connsiteY5" fmla="*/ 2340 h 43219"/>
              <a:gd name="connsiteX6" fmla="*/ 35499 w 43053"/>
              <a:gd name="connsiteY6" fmla="*/ 549 h 43219"/>
              <a:gd name="connsiteX7" fmla="*/ 38354 w 43053"/>
              <a:gd name="connsiteY7" fmla="*/ 5435 h 43219"/>
              <a:gd name="connsiteX8" fmla="*/ 42018 w 43053"/>
              <a:gd name="connsiteY8" fmla="*/ 10177 h 43219"/>
              <a:gd name="connsiteX9" fmla="*/ 41854 w 43053"/>
              <a:gd name="connsiteY9" fmla="*/ 15319 h 43219"/>
              <a:gd name="connsiteX10" fmla="*/ 43052 w 43053"/>
              <a:gd name="connsiteY10" fmla="*/ 23181 h 43219"/>
              <a:gd name="connsiteX11" fmla="*/ 39526 w 43053"/>
              <a:gd name="connsiteY11" fmla="*/ 32221 h 43219"/>
              <a:gd name="connsiteX12" fmla="*/ 36474 w 43053"/>
              <a:gd name="connsiteY12" fmla="*/ 38799 h 43219"/>
              <a:gd name="connsiteX13" fmla="*/ 28591 w 43053"/>
              <a:gd name="connsiteY13" fmla="*/ 36674 h 43219"/>
              <a:gd name="connsiteX14" fmla="*/ 23703 w 43053"/>
              <a:gd name="connsiteY14" fmla="*/ 42965 h 43219"/>
              <a:gd name="connsiteX15" fmla="*/ 16516 w 43053"/>
              <a:gd name="connsiteY15" fmla="*/ 39125 h 43219"/>
              <a:gd name="connsiteX16" fmla="*/ 5840 w 43053"/>
              <a:gd name="connsiteY16" fmla="*/ 35331 h 43219"/>
              <a:gd name="connsiteX17" fmla="*/ 1146 w 43053"/>
              <a:gd name="connsiteY17" fmla="*/ 31109 h 43219"/>
              <a:gd name="connsiteX18" fmla="*/ 2149 w 43053"/>
              <a:gd name="connsiteY18" fmla="*/ 25410 h 43219"/>
              <a:gd name="connsiteX19" fmla="*/ 31 w 43053"/>
              <a:gd name="connsiteY19" fmla="*/ 19563 h 43219"/>
              <a:gd name="connsiteX20" fmla="*/ 3899 w 43053"/>
              <a:gd name="connsiteY20" fmla="*/ 14366 h 43219"/>
              <a:gd name="connsiteX21" fmla="*/ 3936 w 43053"/>
              <a:gd name="connsiteY21" fmla="*/ 14229 h 43219"/>
              <a:gd name="connsiteX0" fmla="*/ 4729 w 43053"/>
              <a:gd name="connsiteY0" fmla="*/ 26036 h 43219"/>
              <a:gd name="connsiteX1" fmla="*/ 2196 w 43053"/>
              <a:gd name="connsiteY1" fmla="*/ 25239 h 43219"/>
              <a:gd name="connsiteX2" fmla="*/ 6964 w 43053"/>
              <a:gd name="connsiteY2" fmla="*/ 34758 h 43219"/>
              <a:gd name="connsiteX3" fmla="*/ 5856 w 43053"/>
              <a:gd name="connsiteY3" fmla="*/ 35139 h 43219"/>
              <a:gd name="connsiteX4" fmla="*/ 16514 w 43053"/>
              <a:gd name="connsiteY4" fmla="*/ 38949 h 43219"/>
              <a:gd name="connsiteX5" fmla="*/ 15846 w 43053"/>
              <a:gd name="connsiteY5" fmla="*/ 37209 h 43219"/>
              <a:gd name="connsiteX6" fmla="*/ 28863 w 43053"/>
              <a:gd name="connsiteY6" fmla="*/ 34610 h 43219"/>
              <a:gd name="connsiteX7" fmla="*/ 28596 w 43053"/>
              <a:gd name="connsiteY7" fmla="*/ 36519 h 43219"/>
              <a:gd name="connsiteX8" fmla="*/ 34165 w 43053"/>
              <a:gd name="connsiteY8" fmla="*/ 22813 h 43219"/>
              <a:gd name="connsiteX9" fmla="*/ 31942 w 43053"/>
              <a:gd name="connsiteY9" fmla="*/ 31880 h 43219"/>
              <a:gd name="connsiteX10" fmla="*/ 41834 w 43053"/>
              <a:gd name="connsiteY10" fmla="*/ 15213 h 43219"/>
              <a:gd name="connsiteX11" fmla="*/ 40386 w 43053"/>
              <a:gd name="connsiteY11" fmla="*/ 17889 h 43219"/>
              <a:gd name="connsiteX12" fmla="*/ 38360 w 43053"/>
              <a:gd name="connsiteY12" fmla="*/ 5285 h 43219"/>
              <a:gd name="connsiteX13" fmla="*/ 38436 w 43053"/>
              <a:gd name="connsiteY13" fmla="*/ 6549 h 43219"/>
              <a:gd name="connsiteX14" fmla="*/ 29114 w 43053"/>
              <a:gd name="connsiteY14" fmla="*/ 3811 h 43219"/>
              <a:gd name="connsiteX15" fmla="*/ 29856 w 43053"/>
              <a:gd name="connsiteY15" fmla="*/ 2199 h 43219"/>
              <a:gd name="connsiteX16" fmla="*/ 22177 w 43053"/>
              <a:gd name="connsiteY16" fmla="*/ 4579 h 43219"/>
              <a:gd name="connsiteX17" fmla="*/ 22536 w 43053"/>
              <a:gd name="connsiteY17" fmla="*/ 3189 h 43219"/>
              <a:gd name="connsiteX18" fmla="*/ 14036 w 43053"/>
              <a:gd name="connsiteY18" fmla="*/ 5051 h 43219"/>
              <a:gd name="connsiteX19" fmla="*/ 15336 w 43053"/>
              <a:gd name="connsiteY19" fmla="*/ 6399 h 43219"/>
              <a:gd name="connsiteX20" fmla="*/ 4163 w 43053"/>
              <a:gd name="connsiteY20" fmla="*/ 15648 h 43219"/>
              <a:gd name="connsiteX21" fmla="*/ 3936 w 43053"/>
              <a:gd name="connsiteY21" fmla="*/ 14229 h 43219"/>
              <a:gd name="connsiteX0" fmla="*/ 3936 w 43053"/>
              <a:gd name="connsiteY0" fmla="*/ 14229 h 43219"/>
              <a:gd name="connsiteX1" fmla="*/ 5659 w 43053"/>
              <a:gd name="connsiteY1" fmla="*/ 6766 h 43219"/>
              <a:gd name="connsiteX2" fmla="*/ 14041 w 43053"/>
              <a:gd name="connsiteY2" fmla="*/ 5061 h 43219"/>
              <a:gd name="connsiteX3" fmla="*/ 22492 w 43053"/>
              <a:gd name="connsiteY3" fmla="*/ 3291 h 43219"/>
              <a:gd name="connsiteX4" fmla="*/ 25785 w 43053"/>
              <a:gd name="connsiteY4" fmla="*/ 59 h 43219"/>
              <a:gd name="connsiteX5" fmla="*/ 29869 w 43053"/>
              <a:gd name="connsiteY5" fmla="*/ 2340 h 43219"/>
              <a:gd name="connsiteX6" fmla="*/ 35499 w 43053"/>
              <a:gd name="connsiteY6" fmla="*/ 549 h 43219"/>
              <a:gd name="connsiteX7" fmla="*/ 38354 w 43053"/>
              <a:gd name="connsiteY7" fmla="*/ 5435 h 43219"/>
              <a:gd name="connsiteX8" fmla="*/ 42018 w 43053"/>
              <a:gd name="connsiteY8" fmla="*/ 10177 h 43219"/>
              <a:gd name="connsiteX9" fmla="*/ 41854 w 43053"/>
              <a:gd name="connsiteY9" fmla="*/ 15319 h 43219"/>
              <a:gd name="connsiteX10" fmla="*/ 43052 w 43053"/>
              <a:gd name="connsiteY10" fmla="*/ 23181 h 43219"/>
              <a:gd name="connsiteX11" fmla="*/ 39526 w 43053"/>
              <a:gd name="connsiteY11" fmla="*/ 32221 h 43219"/>
              <a:gd name="connsiteX12" fmla="*/ 36474 w 43053"/>
              <a:gd name="connsiteY12" fmla="*/ 38799 h 43219"/>
              <a:gd name="connsiteX13" fmla="*/ 28591 w 43053"/>
              <a:gd name="connsiteY13" fmla="*/ 36674 h 43219"/>
              <a:gd name="connsiteX14" fmla="*/ 23703 w 43053"/>
              <a:gd name="connsiteY14" fmla="*/ 42965 h 43219"/>
              <a:gd name="connsiteX15" fmla="*/ 16516 w 43053"/>
              <a:gd name="connsiteY15" fmla="*/ 39125 h 43219"/>
              <a:gd name="connsiteX16" fmla="*/ 5840 w 43053"/>
              <a:gd name="connsiteY16" fmla="*/ 35331 h 43219"/>
              <a:gd name="connsiteX17" fmla="*/ 1146 w 43053"/>
              <a:gd name="connsiteY17" fmla="*/ 31109 h 43219"/>
              <a:gd name="connsiteX18" fmla="*/ 2149 w 43053"/>
              <a:gd name="connsiteY18" fmla="*/ 25410 h 43219"/>
              <a:gd name="connsiteX19" fmla="*/ 31 w 43053"/>
              <a:gd name="connsiteY19" fmla="*/ 19563 h 43219"/>
              <a:gd name="connsiteX20" fmla="*/ 3899 w 43053"/>
              <a:gd name="connsiteY20" fmla="*/ 14366 h 43219"/>
              <a:gd name="connsiteX21" fmla="*/ 3936 w 43053"/>
              <a:gd name="connsiteY21" fmla="*/ 14229 h 43219"/>
              <a:gd name="connsiteX0" fmla="*/ 4729 w 43053"/>
              <a:gd name="connsiteY0" fmla="*/ 26036 h 43219"/>
              <a:gd name="connsiteX1" fmla="*/ 2196 w 43053"/>
              <a:gd name="connsiteY1" fmla="*/ 25239 h 43219"/>
              <a:gd name="connsiteX2" fmla="*/ 6964 w 43053"/>
              <a:gd name="connsiteY2" fmla="*/ 34758 h 43219"/>
              <a:gd name="connsiteX3" fmla="*/ 5856 w 43053"/>
              <a:gd name="connsiteY3" fmla="*/ 35139 h 43219"/>
              <a:gd name="connsiteX4" fmla="*/ 16514 w 43053"/>
              <a:gd name="connsiteY4" fmla="*/ 38949 h 43219"/>
              <a:gd name="connsiteX5" fmla="*/ 15846 w 43053"/>
              <a:gd name="connsiteY5" fmla="*/ 37209 h 43219"/>
              <a:gd name="connsiteX6" fmla="*/ 28863 w 43053"/>
              <a:gd name="connsiteY6" fmla="*/ 34610 h 43219"/>
              <a:gd name="connsiteX7" fmla="*/ 28596 w 43053"/>
              <a:gd name="connsiteY7" fmla="*/ 36519 h 43219"/>
              <a:gd name="connsiteX8" fmla="*/ 34165 w 43053"/>
              <a:gd name="connsiteY8" fmla="*/ 22813 h 43219"/>
              <a:gd name="connsiteX9" fmla="*/ 39502 w 43053"/>
              <a:gd name="connsiteY9" fmla="*/ 31653 h 43219"/>
              <a:gd name="connsiteX10" fmla="*/ 41834 w 43053"/>
              <a:gd name="connsiteY10" fmla="*/ 15213 h 43219"/>
              <a:gd name="connsiteX11" fmla="*/ 40386 w 43053"/>
              <a:gd name="connsiteY11" fmla="*/ 17889 h 43219"/>
              <a:gd name="connsiteX12" fmla="*/ 38360 w 43053"/>
              <a:gd name="connsiteY12" fmla="*/ 5285 h 43219"/>
              <a:gd name="connsiteX13" fmla="*/ 38436 w 43053"/>
              <a:gd name="connsiteY13" fmla="*/ 6549 h 43219"/>
              <a:gd name="connsiteX14" fmla="*/ 29114 w 43053"/>
              <a:gd name="connsiteY14" fmla="*/ 3811 h 43219"/>
              <a:gd name="connsiteX15" fmla="*/ 29856 w 43053"/>
              <a:gd name="connsiteY15" fmla="*/ 2199 h 43219"/>
              <a:gd name="connsiteX16" fmla="*/ 22177 w 43053"/>
              <a:gd name="connsiteY16" fmla="*/ 4579 h 43219"/>
              <a:gd name="connsiteX17" fmla="*/ 22536 w 43053"/>
              <a:gd name="connsiteY17" fmla="*/ 3189 h 43219"/>
              <a:gd name="connsiteX18" fmla="*/ 14036 w 43053"/>
              <a:gd name="connsiteY18" fmla="*/ 5051 h 43219"/>
              <a:gd name="connsiteX19" fmla="*/ 15336 w 43053"/>
              <a:gd name="connsiteY19" fmla="*/ 6399 h 43219"/>
              <a:gd name="connsiteX20" fmla="*/ 4163 w 43053"/>
              <a:gd name="connsiteY20" fmla="*/ 15648 h 43219"/>
              <a:gd name="connsiteX21" fmla="*/ 3936 w 43053"/>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05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019" y="20338"/>
                  <a:pt x="43052" y="23181"/>
                </a:cubicBezTo>
                <a:cubicBezTo>
                  <a:pt x="43098" y="27134"/>
                  <a:pt x="42250" y="30442"/>
                  <a:pt x="39526" y="32221"/>
                </a:cubicBezTo>
                <a:cubicBezTo>
                  <a:pt x="39513" y="34488"/>
                  <a:pt x="38296" y="38057"/>
                  <a:pt x="36474" y="38799"/>
                </a:cubicBezTo>
                <a:cubicBezTo>
                  <a:pt x="34652" y="3954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05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9520" y="28621"/>
                  <a:pt x="39502" y="31653"/>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6">
                    <a:lumMod val="50000"/>
                  </a:schemeClr>
                </a:solidFill>
              </a:rPr>
              <a:t>Is your memory cloudy?</a:t>
            </a:r>
            <a:endParaRPr lang="en-GB" sz="4800" dirty="0">
              <a:solidFill>
                <a:schemeClr val="accent6">
                  <a:lumMod val="50000"/>
                </a:schemeClr>
              </a:solidFill>
            </a:endParaRPr>
          </a:p>
        </p:txBody>
      </p:sp>
    </p:spTree>
    <p:extLst>
      <p:ext uri="{BB962C8B-B14F-4D97-AF65-F5344CB8AC3E}">
        <p14:creationId xmlns:p14="http://schemas.microsoft.com/office/powerpoint/2010/main" val="23041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1960" y="260648"/>
            <a:ext cx="4822304" cy="1143000"/>
          </a:xfrm>
        </p:spPr>
        <p:txBody>
          <a:bodyPr/>
          <a:lstStyle/>
          <a:p>
            <a:r>
              <a:rPr lang="en-GB" sz="5400" dirty="0" smtClean="0"/>
              <a:t>Prayer Time !</a:t>
            </a:r>
            <a:endParaRPr lang="en-GB" sz="5400" dirty="0"/>
          </a:p>
        </p:txBody>
      </p:sp>
      <p:sp>
        <p:nvSpPr>
          <p:cNvPr id="11" name="Content Placeholder 10"/>
          <p:cNvSpPr>
            <a:spLocks noGrp="1"/>
          </p:cNvSpPr>
          <p:nvPr>
            <p:ph idx="1"/>
          </p:nvPr>
        </p:nvSpPr>
        <p:spPr>
          <a:xfrm>
            <a:off x="323528" y="2132856"/>
            <a:ext cx="8524080" cy="4608512"/>
          </a:xfrm>
        </p:spPr>
        <p:txBody>
          <a:bodyPr/>
          <a:lstStyle/>
          <a:p>
            <a:pPr lvl="0"/>
            <a:r>
              <a:rPr lang="en-GB" sz="2800" dirty="0" smtClean="0"/>
              <a:t>Praise </a:t>
            </a:r>
            <a:r>
              <a:rPr lang="en-GB" sz="2800" dirty="0"/>
              <a:t>God that He has continued His work on earth and miraculously chooses to work through us. </a:t>
            </a:r>
          </a:p>
          <a:p>
            <a:pPr lvl="0"/>
            <a:r>
              <a:rPr lang="en-GB" sz="2800" dirty="0" smtClean="0"/>
              <a:t>Consider </a:t>
            </a:r>
            <a:r>
              <a:rPr lang="en-GB" sz="2800" dirty="0"/>
              <a:t>your attitude towards SBC - what praise, </a:t>
            </a:r>
            <a:r>
              <a:rPr lang="en-GB" sz="2800" dirty="0" smtClean="0"/>
              <a:t>repentance</a:t>
            </a:r>
            <a:r>
              <a:rPr lang="en-GB" sz="2800" dirty="0"/>
              <a:t>, thanksgiving, intercession can you give?</a:t>
            </a:r>
          </a:p>
          <a:p>
            <a:pPr lvl="0"/>
            <a:r>
              <a:rPr lang="en-GB" sz="2800" dirty="0" smtClean="0"/>
              <a:t>Pray </a:t>
            </a:r>
            <a:r>
              <a:rPr lang="en-GB" sz="2800" dirty="0"/>
              <a:t>for the worldwide church and our role supporting others. </a:t>
            </a:r>
          </a:p>
          <a:p>
            <a:pPr lvl="0"/>
            <a:r>
              <a:rPr lang="en-GB" sz="2800" dirty="0" smtClean="0"/>
              <a:t>Pray </a:t>
            </a:r>
            <a:r>
              <a:rPr lang="en-GB" sz="2800" dirty="0"/>
              <a:t>that our church (and our own service within it) will honour God and continue to fulfil His purposes on earth</a:t>
            </a:r>
          </a:p>
        </p:txBody>
      </p:sp>
      <p:pic>
        <p:nvPicPr>
          <p:cNvPr id="2050" name="Picture 2"/>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1520" y="484603"/>
            <a:ext cx="4104456" cy="104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2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1000"/>
                                        <p:tgtEl>
                                          <p:spTgt spid="11">
                                            <p:txEl>
                                              <p:pRg st="1" end="1"/>
                                            </p:txEl>
                                          </p:spTgt>
                                        </p:tgtEl>
                                      </p:cBhvr>
                                    </p:animEffect>
                                    <p:anim calcmode="lin" valueType="num">
                                      <p:cBhvr>
                                        <p:cTn id="1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1960" y="260648"/>
            <a:ext cx="4822304" cy="1143000"/>
          </a:xfrm>
        </p:spPr>
        <p:txBody>
          <a:bodyPr/>
          <a:lstStyle/>
          <a:p>
            <a:r>
              <a:rPr lang="en-GB" sz="5400" dirty="0" smtClean="0"/>
              <a:t>Take Home!</a:t>
            </a:r>
            <a:endParaRPr lang="en-GB" sz="5400" dirty="0"/>
          </a:p>
        </p:txBody>
      </p:sp>
      <p:sp>
        <p:nvSpPr>
          <p:cNvPr id="11" name="Content Placeholder 10"/>
          <p:cNvSpPr>
            <a:spLocks noGrp="1"/>
          </p:cNvSpPr>
          <p:nvPr>
            <p:ph idx="1"/>
          </p:nvPr>
        </p:nvSpPr>
        <p:spPr>
          <a:xfrm>
            <a:off x="755576" y="2852936"/>
            <a:ext cx="7992888" cy="720080"/>
          </a:xfrm>
        </p:spPr>
        <p:txBody>
          <a:bodyPr/>
          <a:lstStyle/>
          <a:p>
            <a:pPr marL="0" indent="0" fontAlgn="auto">
              <a:buNone/>
            </a:pPr>
            <a:r>
              <a:rPr lang="en-GB" sz="3600" i="1" dirty="0" smtClean="0"/>
              <a:t>The Coventry Cathedral Welcome Card!</a:t>
            </a:r>
            <a:endParaRPr lang="en-GB" sz="36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188640"/>
            <a:ext cx="2702410" cy="2612330"/>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691806"/>
            <a:ext cx="590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5024"/>
            <a:ext cx="7772400" cy="1143000"/>
          </a:xfrm>
        </p:spPr>
        <p:txBody>
          <a:bodyPr/>
          <a:lstStyle/>
          <a:p>
            <a:r>
              <a:rPr lang="en-GB" dirty="0" smtClean="0"/>
              <a:t>Back to Andrew …..</a:t>
            </a:r>
            <a:endParaRPr lang="en-GB" dirty="0"/>
          </a:p>
        </p:txBody>
      </p:sp>
    </p:spTree>
    <p:extLst>
      <p:ext uri="{BB962C8B-B14F-4D97-AF65-F5344CB8AC3E}">
        <p14:creationId xmlns:p14="http://schemas.microsoft.com/office/powerpoint/2010/main" val="22447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2564904"/>
            <a:ext cx="4896544" cy="3456384"/>
          </a:xfrm>
        </p:spPr>
        <p:txBody>
          <a:bodyPr/>
          <a:lstStyle/>
          <a:p>
            <a:pPr marL="0" lvl="0" indent="0">
              <a:buNone/>
            </a:pPr>
            <a:r>
              <a:rPr lang="en-GB" dirty="0" smtClean="0">
                <a:solidFill>
                  <a:srgbClr val="000000"/>
                </a:solidFill>
                <a:latin typeface="Calibri"/>
              </a:rPr>
              <a:t>“</a:t>
            </a:r>
            <a:r>
              <a:rPr lang="en-GB" dirty="0"/>
              <a:t>God placed all things under his feet and appointed him to be head over everything for the church, which is his body, the fullness of him who fills everything in every way.</a:t>
            </a:r>
            <a:r>
              <a:rPr lang="en-GB" dirty="0" smtClean="0">
                <a:solidFill>
                  <a:srgbClr val="000000"/>
                </a:solidFill>
                <a:latin typeface="Calibri"/>
              </a:rPr>
              <a:t>”</a:t>
            </a:r>
            <a:endParaRPr lang="en-GB" b="0" i="0" u="none" strike="noStrike" baseline="0" dirty="0" smtClean="0">
              <a:solidFill>
                <a:srgbClr val="000000"/>
              </a:solidFill>
              <a:latin typeface="Calibri"/>
            </a:endParaRPr>
          </a:p>
          <a:p>
            <a:pPr marL="0" lvl="0" indent="0" algn="r">
              <a:buNone/>
            </a:pPr>
            <a:r>
              <a:rPr lang="en-GB" sz="2800" dirty="0" smtClean="0">
                <a:solidFill>
                  <a:srgbClr val="000000"/>
                </a:solidFill>
                <a:latin typeface="Calibri"/>
              </a:rPr>
              <a:t>Ephesians 1:22-23</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3645724"/>
            <a:ext cx="1494416" cy="1479882"/>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640" y="2132856"/>
            <a:ext cx="1080120" cy="1069615"/>
          </a:xfrm>
          <a:prstGeom prst="rect">
            <a:avLst/>
          </a:prstGeom>
        </p:spPr>
      </p:pic>
      <p:sp>
        <p:nvSpPr>
          <p:cNvPr id="22" name="Title 1"/>
          <p:cNvSpPr>
            <a:spLocks noGrp="1"/>
          </p:cNvSpPr>
          <p:nvPr>
            <p:ph type="title"/>
          </p:nvPr>
        </p:nvSpPr>
        <p:spPr>
          <a:xfrm>
            <a:off x="5940152" y="3284984"/>
            <a:ext cx="3203848" cy="1872208"/>
          </a:xfrm>
        </p:spPr>
        <p:txBody>
          <a:bodyPr/>
          <a:lstStyle/>
          <a:p>
            <a:pPr marR="0" algn="r" rtl="0"/>
            <a:r>
              <a:rPr lang="en-US" sz="5400" b="1" i="0" u="none" strike="noStrike" baseline="0" dirty="0" smtClean="0">
                <a:solidFill>
                  <a:srgbClr val="C00000"/>
                </a:solidFill>
                <a:latin typeface="Calibri"/>
              </a:rPr>
              <a:t>This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a:off x="4283968"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6093296"/>
            <a:ext cx="554069" cy="548680"/>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2996952"/>
            <a:ext cx="792088" cy="784384"/>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14096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3573016"/>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5656" y="5013176"/>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2564904"/>
            <a:ext cx="576064" cy="570461"/>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7788" y="4509120"/>
            <a:ext cx="720080" cy="713076"/>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5591341"/>
            <a:ext cx="1513583" cy="1498863"/>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768" y="5013176"/>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9712" y="5085184"/>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4581128"/>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9872" y="3645024"/>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581128"/>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5949280"/>
            <a:ext cx="720080" cy="713076"/>
          </a:xfrm>
          <a:prstGeom prst="rect">
            <a:avLst/>
          </a:prstGeom>
        </p:spPr>
      </p:pic>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728" y="2492896"/>
            <a:ext cx="648072" cy="641769"/>
          </a:xfrm>
          <a:prstGeom prst="rect">
            <a:avLst/>
          </a:prstGeom>
        </p:spPr>
      </p:pic>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7784" y="4077072"/>
            <a:ext cx="554069" cy="548680"/>
          </a:xfrm>
          <a:prstGeom prst="rect">
            <a:avLst/>
          </a:prstGeom>
        </p:spPr>
      </p:pic>
      <p:pic>
        <p:nvPicPr>
          <p:cNvPr id="3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7496" y="2564904"/>
            <a:ext cx="1090728" cy="1080120"/>
          </a:xfrm>
          <a:prstGeom prst="rect">
            <a:avLst/>
          </a:prstGeom>
        </p:spPr>
      </p:pic>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952" y="3140968"/>
            <a:ext cx="581722" cy="576064"/>
          </a:xfrm>
          <a:prstGeom prst="rect">
            <a:avLst/>
          </a:prstGeom>
        </p:spPr>
      </p:pic>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9832" y="4869160"/>
            <a:ext cx="864096" cy="855691"/>
          </a:xfrm>
          <a:prstGeom prst="rect">
            <a:avLst/>
          </a:prstGeom>
        </p:spPr>
      </p:pic>
      <p:pic>
        <p:nvPicPr>
          <p:cNvPr id="43" name="Picture 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5085184"/>
            <a:ext cx="554069" cy="548680"/>
          </a:xfrm>
          <a:prstGeom prst="rect">
            <a:avLst/>
          </a:prstGeom>
        </p:spPr>
      </p:pic>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3140968"/>
            <a:ext cx="554069" cy="548680"/>
          </a:xfrm>
          <a:prstGeom prst="rect">
            <a:avLst/>
          </a:prstGeom>
        </p:spPr>
      </p:pic>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5085184"/>
            <a:ext cx="554069" cy="548680"/>
          </a:xfrm>
          <a:prstGeom prst="rect">
            <a:avLst/>
          </a:prstGeom>
        </p:spPr>
      </p:pic>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7704" y="4005064"/>
            <a:ext cx="720080" cy="713076"/>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21" y="1412776"/>
            <a:ext cx="5688632" cy="5633306"/>
          </a:xfrm>
          <a:prstGeom prst="rect">
            <a:avLst/>
          </a:prstGeom>
        </p:spPr>
      </p:pic>
    </p:spTree>
    <p:extLst>
      <p:ext uri="{BB962C8B-B14F-4D97-AF65-F5344CB8AC3E}">
        <p14:creationId xmlns:p14="http://schemas.microsoft.com/office/powerpoint/2010/main" val="20208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152400" y="966788"/>
            <a:ext cx="8839200" cy="5486400"/>
          </a:xfrm>
          <a:noFill/>
          <a:ln/>
        </p:spPr>
        <p:txBody>
          <a:bodyPr/>
          <a:lstStyle/>
          <a:p>
            <a:r>
              <a:rPr lang="en-US" altLang="en-US" sz="3600" b="1" smtClean="0">
                <a:solidFill>
                  <a:schemeClr val="tx1"/>
                </a:solidFill>
                <a:latin typeface="Tahoma" panose="020B0604030504040204" pitchFamily="34" charset="0"/>
              </a:rPr>
              <a:t>Church of God, elect and glorious,</a:t>
            </a:r>
          </a:p>
          <a:p>
            <a:r>
              <a:rPr lang="en-US" altLang="en-US" sz="3600" b="1" smtClean="0">
                <a:solidFill>
                  <a:schemeClr val="tx1"/>
                </a:solidFill>
                <a:latin typeface="Tahoma" panose="020B0604030504040204" pitchFamily="34" charset="0"/>
              </a:rPr>
              <a:t>holy </a:t>
            </a:r>
            <a:r>
              <a:rPr lang="en-US" altLang="en-US" sz="3600" b="1" dirty="0">
                <a:solidFill>
                  <a:schemeClr val="tx1"/>
                </a:solidFill>
                <a:latin typeface="Tahoma" panose="020B0604030504040204" pitchFamily="34" charset="0"/>
              </a:rPr>
              <a:t>nation, chosen race;</a:t>
            </a:r>
          </a:p>
          <a:p>
            <a:r>
              <a:rPr lang="en-US" altLang="en-US" sz="3600" b="1" dirty="0">
                <a:solidFill>
                  <a:schemeClr val="tx1"/>
                </a:solidFill>
                <a:latin typeface="Tahoma" panose="020B0604030504040204" pitchFamily="34" charset="0"/>
              </a:rPr>
              <a:t>called as God’s own special people,</a:t>
            </a:r>
          </a:p>
          <a:p>
            <a:r>
              <a:rPr lang="en-US" altLang="en-US" sz="3600" b="1" dirty="0">
                <a:solidFill>
                  <a:schemeClr val="tx1"/>
                </a:solidFill>
                <a:latin typeface="Tahoma" panose="020B0604030504040204" pitchFamily="34" charset="0"/>
              </a:rPr>
              <a:t>royal priests and heirs of grace;</a:t>
            </a:r>
          </a:p>
          <a:p>
            <a:r>
              <a:rPr lang="en-US" altLang="en-US" sz="3600" b="1" dirty="0">
                <a:solidFill>
                  <a:schemeClr val="tx1"/>
                </a:solidFill>
                <a:latin typeface="Tahoma" panose="020B0604030504040204" pitchFamily="34" charset="0"/>
              </a:rPr>
              <a:t>know the purpose of your calling,</a:t>
            </a:r>
          </a:p>
          <a:p>
            <a:r>
              <a:rPr lang="en-US" altLang="en-US" sz="3600" b="1" dirty="0">
                <a:solidFill>
                  <a:schemeClr val="tx1"/>
                </a:solidFill>
                <a:latin typeface="Tahoma" panose="020B0604030504040204" pitchFamily="34" charset="0"/>
              </a:rPr>
              <a:t>show to all his mighty deeds;</a:t>
            </a:r>
          </a:p>
          <a:p>
            <a:r>
              <a:rPr lang="en-US" altLang="en-US" sz="3600" b="1" dirty="0">
                <a:solidFill>
                  <a:schemeClr val="tx1"/>
                </a:solidFill>
                <a:latin typeface="Tahoma" panose="020B0604030504040204" pitchFamily="34" charset="0"/>
              </a:rPr>
              <a:t>tell of love that know no limits,</a:t>
            </a:r>
          </a:p>
          <a:p>
            <a:r>
              <a:rPr lang="en-US" altLang="en-US" sz="3600" b="1" dirty="0">
                <a:solidFill>
                  <a:schemeClr val="tx1"/>
                </a:solidFill>
                <a:latin typeface="Tahoma" panose="020B0604030504040204" pitchFamily="34" charset="0"/>
              </a:rPr>
              <a:t>grace that meets all human needs.</a:t>
            </a:r>
          </a:p>
        </p:txBody>
      </p:sp>
    </p:spTree>
    <p:extLst>
      <p:ext uri="{BB962C8B-B14F-4D97-AF65-F5344CB8AC3E}">
        <p14:creationId xmlns:p14="http://schemas.microsoft.com/office/powerpoint/2010/main" val="1451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176213" y="735013"/>
            <a:ext cx="8839200" cy="5486400"/>
          </a:xfrm>
        </p:spPr>
        <p:txBody>
          <a:bodyPr/>
          <a:lstStyle/>
          <a:p>
            <a:r>
              <a:rPr lang="en-US" altLang="en-US" sz="3600" b="1" dirty="0">
                <a:solidFill>
                  <a:schemeClr val="tx1"/>
                </a:solidFill>
                <a:latin typeface="Tahoma" panose="020B0604030504040204" pitchFamily="34" charset="0"/>
              </a:rPr>
              <a:t>God has called you out of darkness,</a:t>
            </a:r>
          </a:p>
          <a:p>
            <a:r>
              <a:rPr lang="en-US" altLang="en-US" sz="3600" b="1" dirty="0">
                <a:solidFill>
                  <a:schemeClr val="tx1"/>
                </a:solidFill>
                <a:latin typeface="Tahoma" panose="020B0604030504040204" pitchFamily="34" charset="0"/>
              </a:rPr>
              <a:t>into his most </a:t>
            </a:r>
            <a:r>
              <a:rPr lang="en-US" altLang="en-US" sz="3600" b="1" dirty="0" err="1">
                <a:solidFill>
                  <a:schemeClr val="tx1"/>
                </a:solidFill>
                <a:latin typeface="Tahoma" panose="020B0604030504040204" pitchFamily="34" charset="0"/>
              </a:rPr>
              <a:t>marv’lous</a:t>
            </a:r>
            <a:r>
              <a:rPr lang="en-US" altLang="en-US" sz="3600" b="1" dirty="0">
                <a:solidFill>
                  <a:schemeClr val="tx1"/>
                </a:solidFill>
                <a:latin typeface="Tahoma" panose="020B0604030504040204" pitchFamily="34" charset="0"/>
              </a:rPr>
              <a:t> light;</a:t>
            </a:r>
          </a:p>
          <a:p>
            <a:r>
              <a:rPr lang="en-US" altLang="en-US" sz="3600" b="1" dirty="0">
                <a:solidFill>
                  <a:schemeClr val="tx1"/>
                </a:solidFill>
                <a:latin typeface="Tahoma" panose="020B0604030504040204" pitchFamily="34" charset="0"/>
              </a:rPr>
              <a:t>brought his truth to life within you,</a:t>
            </a:r>
          </a:p>
          <a:p>
            <a:r>
              <a:rPr lang="en-US" altLang="en-US" sz="3600" b="1" dirty="0">
                <a:solidFill>
                  <a:schemeClr val="tx1"/>
                </a:solidFill>
                <a:latin typeface="Tahoma" panose="020B0604030504040204" pitchFamily="34" charset="0"/>
              </a:rPr>
              <a:t>turned your blindness into sight.</a:t>
            </a:r>
          </a:p>
          <a:p>
            <a:r>
              <a:rPr lang="en-US" altLang="en-US" sz="3600" b="1" dirty="0">
                <a:solidFill>
                  <a:schemeClr val="tx1"/>
                </a:solidFill>
                <a:latin typeface="Tahoma" panose="020B0604030504040204" pitchFamily="34" charset="0"/>
              </a:rPr>
              <a:t>Let your light so shine around you</a:t>
            </a:r>
          </a:p>
          <a:p>
            <a:r>
              <a:rPr lang="en-US" altLang="en-US" sz="3600" b="1" dirty="0">
                <a:solidFill>
                  <a:schemeClr val="tx1"/>
                </a:solidFill>
                <a:latin typeface="Tahoma" panose="020B0604030504040204" pitchFamily="34" charset="0"/>
              </a:rPr>
              <a:t>that God’s name is glorified;</a:t>
            </a:r>
          </a:p>
          <a:p>
            <a:r>
              <a:rPr lang="en-US" altLang="en-US" sz="3600" b="1" dirty="0">
                <a:solidFill>
                  <a:schemeClr val="tx1"/>
                </a:solidFill>
                <a:latin typeface="Tahoma" panose="020B0604030504040204" pitchFamily="34" charset="0"/>
              </a:rPr>
              <a:t>and all find fresh hope and purpose</a:t>
            </a:r>
          </a:p>
          <a:p>
            <a:r>
              <a:rPr lang="en-US" altLang="en-US" sz="3600" b="1" dirty="0">
                <a:solidFill>
                  <a:schemeClr val="tx1"/>
                </a:solidFill>
                <a:latin typeface="Tahoma" panose="020B0604030504040204" pitchFamily="34" charset="0"/>
              </a:rPr>
              <a:t>in Christ Jesus crucified.</a:t>
            </a:r>
            <a:endParaRPr lang="en-GB" altLang="en-US" sz="3600" b="1" dirty="0">
              <a:solidFill>
                <a:schemeClr val="tx1"/>
              </a:solidFill>
              <a:latin typeface="Tahoma" panose="020B0604030504040204" pitchFamily="34" charset="0"/>
            </a:endParaRPr>
          </a:p>
        </p:txBody>
      </p:sp>
    </p:spTree>
    <p:extLst>
      <p:ext uri="{BB962C8B-B14F-4D97-AF65-F5344CB8AC3E}">
        <p14:creationId xmlns:p14="http://schemas.microsoft.com/office/powerpoint/2010/main" val="418532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176213" y="820738"/>
            <a:ext cx="8839200" cy="5486400"/>
          </a:xfrm>
        </p:spPr>
        <p:txBody>
          <a:bodyPr/>
          <a:lstStyle/>
          <a:p>
            <a:r>
              <a:rPr lang="en-US" altLang="en-US" sz="3600" b="1" dirty="0">
                <a:solidFill>
                  <a:schemeClr val="tx1"/>
                </a:solidFill>
                <a:latin typeface="Tahoma" panose="020B0604030504040204" pitchFamily="34" charset="0"/>
              </a:rPr>
              <a:t>Once you were an alien people,</a:t>
            </a:r>
          </a:p>
          <a:p>
            <a:r>
              <a:rPr lang="en-US" altLang="en-US" sz="3600" b="1" dirty="0">
                <a:solidFill>
                  <a:schemeClr val="tx1"/>
                </a:solidFill>
                <a:latin typeface="Tahoma" panose="020B0604030504040204" pitchFamily="34" charset="0"/>
              </a:rPr>
              <a:t>strangers to God’s heart of love;</a:t>
            </a:r>
          </a:p>
          <a:p>
            <a:r>
              <a:rPr lang="en-US" altLang="en-US" sz="3600" b="1" dirty="0">
                <a:solidFill>
                  <a:schemeClr val="tx1"/>
                </a:solidFill>
                <a:latin typeface="Tahoma" panose="020B0604030504040204" pitchFamily="34" charset="0"/>
              </a:rPr>
              <a:t>but he brought you home in mercy,</a:t>
            </a:r>
          </a:p>
          <a:p>
            <a:r>
              <a:rPr lang="en-US" altLang="en-US" sz="3600" b="1" dirty="0">
                <a:solidFill>
                  <a:schemeClr val="tx1"/>
                </a:solidFill>
                <a:latin typeface="Tahoma" panose="020B0604030504040204" pitchFamily="34" charset="0"/>
              </a:rPr>
              <a:t>citizens of </a:t>
            </a:r>
            <a:r>
              <a:rPr lang="en-US" altLang="en-US" sz="3600" b="1" dirty="0" err="1">
                <a:solidFill>
                  <a:schemeClr val="tx1"/>
                </a:solidFill>
                <a:latin typeface="Tahoma" panose="020B0604030504040204" pitchFamily="34" charset="0"/>
              </a:rPr>
              <a:t>heav’n</a:t>
            </a:r>
            <a:r>
              <a:rPr lang="en-US" altLang="en-US" sz="3600" b="1" dirty="0">
                <a:solidFill>
                  <a:schemeClr val="tx1"/>
                </a:solidFill>
                <a:latin typeface="Tahoma" panose="020B0604030504040204" pitchFamily="34" charset="0"/>
              </a:rPr>
              <a:t> above.</a:t>
            </a:r>
          </a:p>
          <a:p>
            <a:r>
              <a:rPr lang="en-US" altLang="en-US" sz="3600" b="1" dirty="0">
                <a:solidFill>
                  <a:schemeClr val="tx1"/>
                </a:solidFill>
                <a:latin typeface="Tahoma" panose="020B0604030504040204" pitchFamily="34" charset="0"/>
              </a:rPr>
              <a:t>Let his love flow out to others,</a:t>
            </a:r>
          </a:p>
          <a:p>
            <a:r>
              <a:rPr lang="en-US" altLang="en-US" sz="3600" b="1" dirty="0">
                <a:solidFill>
                  <a:schemeClr val="tx1"/>
                </a:solidFill>
                <a:latin typeface="Tahoma" panose="020B0604030504040204" pitchFamily="34" charset="0"/>
              </a:rPr>
              <a:t>let them feel a Father’s care;</a:t>
            </a:r>
          </a:p>
          <a:p>
            <a:r>
              <a:rPr lang="en-US" altLang="en-US" sz="3600" b="1" dirty="0">
                <a:solidFill>
                  <a:schemeClr val="tx1"/>
                </a:solidFill>
                <a:latin typeface="Tahoma" panose="020B0604030504040204" pitchFamily="34" charset="0"/>
              </a:rPr>
              <a:t>that they too may know his welcome</a:t>
            </a:r>
          </a:p>
          <a:p>
            <a:r>
              <a:rPr lang="en-US" altLang="en-US" sz="3600" b="1" dirty="0">
                <a:solidFill>
                  <a:schemeClr val="tx1"/>
                </a:solidFill>
                <a:latin typeface="Tahoma" panose="020B0604030504040204" pitchFamily="34" charset="0"/>
              </a:rPr>
              <a:t>and his countless blessings share.</a:t>
            </a:r>
            <a:endParaRPr lang="en-GB" altLang="en-US" sz="3600" b="1" dirty="0">
              <a:solidFill>
                <a:schemeClr val="tx1"/>
              </a:solidFill>
              <a:latin typeface="Tahoma" panose="020B0604030504040204" pitchFamily="34" charset="0"/>
            </a:endParaRPr>
          </a:p>
        </p:txBody>
      </p:sp>
    </p:spTree>
    <p:extLst>
      <p:ext uri="{BB962C8B-B14F-4D97-AF65-F5344CB8AC3E}">
        <p14:creationId xmlns:p14="http://schemas.microsoft.com/office/powerpoint/2010/main" val="81929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171450" y="836613"/>
            <a:ext cx="8839200" cy="5486400"/>
          </a:xfrm>
        </p:spPr>
        <p:txBody>
          <a:bodyPr/>
          <a:lstStyle/>
          <a:p>
            <a:r>
              <a:rPr lang="en-US" altLang="en-US" sz="3600" b="1" dirty="0">
                <a:latin typeface="Tahoma" panose="020B0604030504040204" pitchFamily="34" charset="0"/>
              </a:rPr>
              <a:t>Church of God, elect and holy,</a:t>
            </a:r>
          </a:p>
          <a:p>
            <a:r>
              <a:rPr lang="en-US" altLang="en-US" sz="3600" b="1" dirty="0">
                <a:latin typeface="Tahoma" panose="020B0604030504040204" pitchFamily="34" charset="0"/>
              </a:rPr>
              <a:t>be the people he intends;</a:t>
            </a:r>
          </a:p>
          <a:p>
            <a:r>
              <a:rPr lang="en-US" altLang="en-US" sz="3600" b="1" dirty="0">
                <a:latin typeface="Tahoma" panose="020B0604030504040204" pitchFamily="34" charset="0"/>
              </a:rPr>
              <a:t>strong in faith and swift to answer</a:t>
            </a:r>
          </a:p>
          <a:p>
            <a:r>
              <a:rPr lang="en-US" altLang="en-US" sz="3600" b="1" dirty="0">
                <a:latin typeface="Tahoma" panose="020B0604030504040204" pitchFamily="34" charset="0"/>
              </a:rPr>
              <a:t>each command your master sends;</a:t>
            </a:r>
          </a:p>
          <a:p>
            <a:r>
              <a:rPr lang="en-US" altLang="en-US" sz="3600" b="1" dirty="0">
                <a:latin typeface="Tahoma" panose="020B0604030504040204" pitchFamily="34" charset="0"/>
              </a:rPr>
              <a:t>royal priests, fulfill your calling</a:t>
            </a:r>
          </a:p>
          <a:p>
            <a:r>
              <a:rPr lang="en-US" altLang="en-US" sz="3600" b="1" dirty="0">
                <a:latin typeface="Tahoma" panose="020B0604030504040204" pitchFamily="34" charset="0"/>
              </a:rPr>
              <a:t>through your sacrifice and prayer;</a:t>
            </a:r>
          </a:p>
          <a:p>
            <a:r>
              <a:rPr lang="en-US" altLang="en-US" sz="3600" b="1" dirty="0">
                <a:latin typeface="Tahoma" panose="020B0604030504040204" pitchFamily="34" charset="0"/>
              </a:rPr>
              <a:t>give your lives in joyful service—</a:t>
            </a:r>
          </a:p>
          <a:p>
            <a:r>
              <a:rPr lang="en-US" altLang="en-US" sz="3600" b="1" dirty="0">
                <a:latin typeface="Tahoma" panose="020B0604030504040204" pitchFamily="34" charset="0"/>
              </a:rPr>
              <a:t>sing his praise, his love declare.</a:t>
            </a:r>
            <a:endParaRPr lang="en-GB" altLang="en-US" sz="3600" b="1" dirty="0">
              <a:latin typeface="Tahoma" panose="020B0604030504040204" pitchFamily="34" charset="0"/>
            </a:endParaRPr>
          </a:p>
        </p:txBody>
      </p:sp>
      <p:sp>
        <p:nvSpPr>
          <p:cNvPr id="19459" name="Rectangle 3"/>
          <p:cNvSpPr>
            <a:spLocks noChangeArrowheads="1"/>
          </p:cNvSpPr>
          <p:nvPr/>
        </p:nvSpPr>
        <p:spPr bwMode="auto">
          <a:xfrm>
            <a:off x="179388" y="6237288"/>
            <a:ext cx="347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latin typeface="Arial" panose="020B0604020202020204" pitchFamily="34" charset="0"/>
              </a:rPr>
              <a:t>James Seward, 1915-1983 </a:t>
            </a:r>
            <a:br>
              <a:rPr lang="en-US" altLang="en-US" sz="1200" dirty="0">
                <a:latin typeface="Arial" panose="020B0604020202020204" pitchFamily="34" charset="0"/>
              </a:rPr>
            </a:br>
            <a:r>
              <a:rPr lang="en-US" altLang="en-US" sz="1200" dirty="0">
                <a:latin typeface="Arial" panose="020B0604020202020204" pitchFamily="34" charset="0"/>
              </a:rPr>
              <a:t>© Jubilate Hymns, </a:t>
            </a:r>
            <a:r>
              <a:rPr lang="en-GB" altLang="en-US" sz="1200" dirty="0">
                <a:latin typeface="Arial" panose="020B0604020202020204" pitchFamily="34" charset="0"/>
              </a:rPr>
              <a:t>C</a:t>
            </a:r>
            <a:r>
              <a:rPr lang="en-AU" altLang="en-US" sz="1200" dirty="0">
                <a:latin typeface="Arial" panose="020B0604020202020204" pitchFamily="34" charset="0"/>
              </a:rPr>
              <a:t>CL Licence number: 291588</a:t>
            </a:r>
            <a:endParaRPr lang="en-GB" altLang="en-US" sz="1200" dirty="0">
              <a:latin typeface="Arial" panose="020B0604020202020204" pitchFamily="34" charset="0"/>
            </a:endParaRPr>
          </a:p>
        </p:txBody>
      </p:sp>
    </p:spTree>
    <p:extLst>
      <p:ext uri="{BB962C8B-B14F-4D97-AF65-F5344CB8AC3E}">
        <p14:creationId xmlns:p14="http://schemas.microsoft.com/office/powerpoint/2010/main" val="230063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cstate="screen">
            <a:lum bright="70000" contrast="-60000"/>
            <a:extLst>
              <a:ext uri="{28A0092B-C50C-407E-A947-70E740481C1C}">
                <a14:useLocalDpi xmlns:a14="http://schemas.microsoft.com/office/drawing/2010/main"/>
              </a:ext>
            </a:extLst>
          </a:blip>
          <a:srcRect/>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0" y="5470748"/>
            <a:ext cx="9144000" cy="1387252"/>
          </a:xfrm>
        </p:spPr>
        <p:txBody>
          <a:bodyPr/>
          <a:lstStyle/>
          <a:p>
            <a:r>
              <a:rPr lang="en-GB" sz="4000" b="1" dirty="0" smtClean="0">
                <a:solidFill>
                  <a:schemeClr val="tx1"/>
                </a:solidFill>
                <a:latin typeface="Calibri" pitchFamily="34" charset="0"/>
                <a:cs typeface="Calibri" pitchFamily="34" charset="0"/>
              </a:rPr>
              <a:t>Until next week …</a:t>
            </a:r>
            <a:endParaRPr lang="en-GB" sz="4000" b="1" dirty="0"/>
          </a:p>
          <a:p>
            <a:r>
              <a:rPr lang="en-GB" sz="4000" b="1" dirty="0" smtClean="0">
                <a:solidFill>
                  <a:schemeClr val="tx1"/>
                </a:solidFill>
                <a:latin typeface="Calibri" pitchFamily="34" charset="0"/>
                <a:cs typeface="Calibri" pitchFamily="34" charset="0"/>
              </a:rPr>
              <a:t>… </a:t>
            </a:r>
            <a:r>
              <a:rPr lang="en-GB" sz="4000" b="1" dirty="0" smtClean="0"/>
              <a:t>Death &amp; Resurrection</a:t>
            </a:r>
            <a:endParaRPr lang="en-GB" sz="4000" dirty="0">
              <a:latin typeface="Calibri" pitchFamily="34" charset="0"/>
              <a:cs typeface="Calibri" pitchFamily="34" charset="0"/>
            </a:endParaRPr>
          </a:p>
        </p:txBody>
      </p:sp>
      <p:pic>
        <p:nvPicPr>
          <p:cNvPr id="3" name="Picture 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31710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a:lum bright="70000" contrast="-60000"/>
            <a:extLst>
              <a:ext uri="{28A0092B-C50C-407E-A947-70E740481C1C}">
                <a14:useLocalDpi xmlns:a14="http://schemas.microsoft.com/office/drawing/2010/main" val="0"/>
              </a:ext>
            </a:extLst>
          </a:blip>
          <a:srcRect t="27355" r="27391"/>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0" y="5877272"/>
            <a:ext cx="9144000" cy="980728"/>
          </a:xfrm>
        </p:spPr>
        <p:txBody>
          <a:bodyPr/>
          <a:lstStyle/>
          <a:p>
            <a:r>
              <a:rPr lang="en-GB" sz="5400" b="1" dirty="0" smtClean="0"/>
              <a:t>The Church</a:t>
            </a:r>
            <a:endParaRPr lang="en-GB" sz="5400" dirty="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25669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2564904"/>
            <a:ext cx="4896544" cy="3456384"/>
          </a:xfrm>
        </p:spPr>
        <p:txBody>
          <a:bodyPr/>
          <a:lstStyle/>
          <a:p>
            <a:pPr marL="0" lvl="0" indent="0">
              <a:buNone/>
            </a:pPr>
            <a:r>
              <a:rPr lang="en-GB" dirty="0" smtClean="0">
                <a:solidFill>
                  <a:srgbClr val="000000"/>
                </a:solidFill>
                <a:latin typeface="Calibri"/>
              </a:rPr>
              <a:t>“</a:t>
            </a:r>
            <a:r>
              <a:rPr lang="en-GB" dirty="0"/>
              <a:t>God placed all things under his feet and appointed him to be head over everything for the church, which is his body, the fullness of him who fills everything in every way.</a:t>
            </a:r>
            <a:r>
              <a:rPr lang="en-GB" dirty="0" smtClean="0">
                <a:solidFill>
                  <a:srgbClr val="000000"/>
                </a:solidFill>
                <a:latin typeface="Calibri"/>
              </a:rPr>
              <a:t>”</a:t>
            </a:r>
            <a:endParaRPr lang="en-GB" b="0" i="0" u="none" strike="noStrike" baseline="0" dirty="0" smtClean="0">
              <a:solidFill>
                <a:srgbClr val="000000"/>
              </a:solidFill>
              <a:latin typeface="Calibri"/>
            </a:endParaRPr>
          </a:p>
          <a:p>
            <a:pPr marL="0" lvl="0" indent="0" algn="r">
              <a:buNone/>
            </a:pPr>
            <a:r>
              <a:rPr lang="en-GB" sz="2800" dirty="0" smtClean="0">
                <a:solidFill>
                  <a:srgbClr val="000000"/>
                </a:solidFill>
                <a:latin typeface="Calibri"/>
              </a:rPr>
              <a:t>Ephesians 1:22-23</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3645724"/>
            <a:ext cx="1494416" cy="1479882"/>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640" y="2132856"/>
            <a:ext cx="1080120" cy="1069615"/>
          </a:xfrm>
          <a:prstGeom prst="rect">
            <a:avLst/>
          </a:prstGeom>
        </p:spPr>
      </p:pic>
      <p:sp>
        <p:nvSpPr>
          <p:cNvPr id="22" name="Title 1"/>
          <p:cNvSpPr>
            <a:spLocks noGrp="1"/>
          </p:cNvSpPr>
          <p:nvPr>
            <p:ph type="title"/>
          </p:nvPr>
        </p:nvSpPr>
        <p:spPr>
          <a:xfrm>
            <a:off x="5940152" y="3284984"/>
            <a:ext cx="3203848" cy="1872208"/>
          </a:xfrm>
        </p:spPr>
        <p:txBody>
          <a:bodyPr/>
          <a:lstStyle/>
          <a:p>
            <a:pPr marR="0" algn="r" rtl="0"/>
            <a:r>
              <a:rPr lang="en-US" sz="5400" b="1" i="0" u="none" strike="noStrike" baseline="0" dirty="0" smtClean="0">
                <a:solidFill>
                  <a:srgbClr val="C00000"/>
                </a:solidFill>
                <a:latin typeface="Calibri"/>
              </a:rPr>
              <a:t>This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a:off x="4283968"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6093296"/>
            <a:ext cx="554069" cy="548680"/>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2996952"/>
            <a:ext cx="792088" cy="784384"/>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14096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3573016"/>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5656" y="5013176"/>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2564904"/>
            <a:ext cx="576064" cy="570461"/>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7788" y="4509120"/>
            <a:ext cx="720080" cy="713076"/>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5591341"/>
            <a:ext cx="1513583" cy="1498863"/>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768" y="5013176"/>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9712" y="5085184"/>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4581128"/>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9872" y="3645024"/>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581128"/>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5949280"/>
            <a:ext cx="720080" cy="713076"/>
          </a:xfrm>
          <a:prstGeom prst="rect">
            <a:avLst/>
          </a:prstGeom>
        </p:spPr>
      </p:pic>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728" y="2492896"/>
            <a:ext cx="648072" cy="641769"/>
          </a:xfrm>
          <a:prstGeom prst="rect">
            <a:avLst/>
          </a:prstGeom>
        </p:spPr>
      </p:pic>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7784" y="4077072"/>
            <a:ext cx="554069" cy="548680"/>
          </a:xfrm>
          <a:prstGeom prst="rect">
            <a:avLst/>
          </a:prstGeom>
        </p:spPr>
      </p:pic>
      <p:pic>
        <p:nvPicPr>
          <p:cNvPr id="3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7496" y="2564904"/>
            <a:ext cx="1090728" cy="1080120"/>
          </a:xfrm>
          <a:prstGeom prst="rect">
            <a:avLst/>
          </a:prstGeom>
        </p:spPr>
      </p:pic>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952" y="3140968"/>
            <a:ext cx="581722" cy="576064"/>
          </a:xfrm>
          <a:prstGeom prst="rect">
            <a:avLst/>
          </a:prstGeom>
        </p:spPr>
      </p:pic>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9832" y="4869160"/>
            <a:ext cx="864096" cy="855691"/>
          </a:xfrm>
          <a:prstGeom prst="rect">
            <a:avLst/>
          </a:prstGeom>
        </p:spPr>
      </p:pic>
      <p:pic>
        <p:nvPicPr>
          <p:cNvPr id="43" name="Picture 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5085184"/>
            <a:ext cx="554069" cy="548680"/>
          </a:xfrm>
          <a:prstGeom prst="rect">
            <a:avLst/>
          </a:prstGeom>
        </p:spPr>
      </p:pic>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3140968"/>
            <a:ext cx="554069" cy="548680"/>
          </a:xfrm>
          <a:prstGeom prst="rect">
            <a:avLst/>
          </a:prstGeom>
        </p:spPr>
      </p:pic>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5085184"/>
            <a:ext cx="554069" cy="548680"/>
          </a:xfrm>
          <a:prstGeom prst="rect">
            <a:avLst/>
          </a:prstGeom>
        </p:spPr>
      </p:pic>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7704" y="4005064"/>
            <a:ext cx="720080" cy="713076"/>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21" y="1412776"/>
            <a:ext cx="5688632" cy="5633306"/>
          </a:xfrm>
          <a:prstGeom prst="rect">
            <a:avLst/>
          </a:prstGeom>
        </p:spPr>
      </p:pic>
    </p:spTree>
    <p:extLst>
      <p:ext uri="{BB962C8B-B14F-4D97-AF65-F5344CB8AC3E}">
        <p14:creationId xmlns:p14="http://schemas.microsoft.com/office/powerpoint/2010/main" val="222980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2204864"/>
            <a:ext cx="7772400" cy="4328120"/>
          </a:xfrm>
        </p:spPr>
        <p:txBody>
          <a:bodyPr/>
          <a:lstStyle/>
          <a:p>
            <a:pPr marL="0" indent="0">
              <a:buNone/>
            </a:pPr>
            <a:r>
              <a:rPr lang="en-GB" dirty="0" smtClean="0">
                <a:solidFill>
                  <a:srgbClr val="000000"/>
                </a:solidFill>
                <a:latin typeface="Calibri"/>
              </a:rPr>
              <a:t>Comes from Greek:</a:t>
            </a:r>
            <a:endParaRPr lang="en-GB" dirty="0">
              <a:solidFill>
                <a:srgbClr val="000000"/>
              </a:solidFill>
              <a:latin typeface="Calibri"/>
            </a:endParaRPr>
          </a:p>
          <a:p>
            <a:pPr lvl="0" fontAlgn="auto">
              <a:buBlip>
                <a:blip r:embed="rId2"/>
              </a:buBlip>
            </a:pPr>
            <a:r>
              <a:rPr lang="en-GB" i="1" dirty="0" smtClean="0">
                <a:solidFill>
                  <a:srgbClr val="000000"/>
                </a:solidFill>
                <a:latin typeface="Calibri"/>
              </a:rPr>
              <a:t>A group of people called out of a bigger community to do something</a:t>
            </a:r>
          </a:p>
          <a:p>
            <a:pPr lvl="0" fontAlgn="auto">
              <a:buBlip>
                <a:blip r:embed="rId2"/>
              </a:buBlip>
            </a:pPr>
            <a:r>
              <a:rPr lang="en-GB" i="1" dirty="0" smtClean="0">
                <a:solidFill>
                  <a:srgbClr val="000000"/>
                </a:solidFill>
                <a:latin typeface="Calibri"/>
              </a:rPr>
              <a:t>An “assembly” </a:t>
            </a:r>
          </a:p>
          <a:p>
            <a:pPr marL="0" lvl="0" indent="0" fontAlgn="auto">
              <a:buNone/>
            </a:pPr>
            <a:r>
              <a:rPr lang="en-GB" dirty="0" smtClean="0">
                <a:solidFill>
                  <a:srgbClr val="000000"/>
                </a:solidFill>
                <a:latin typeface="Calibri"/>
              </a:rPr>
              <a:t>See the non-religious example in Acts –</a:t>
            </a:r>
            <a:br>
              <a:rPr lang="en-GB" dirty="0" smtClean="0">
                <a:solidFill>
                  <a:srgbClr val="000000"/>
                </a:solidFill>
                <a:latin typeface="Calibri"/>
              </a:rPr>
            </a:br>
            <a:r>
              <a:rPr lang="en-GB" sz="2800" dirty="0" smtClean="0">
                <a:solidFill>
                  <a:srgbClr val="000000"/>
                </a:solidFill>
                <a:latin typeface="Calibri"/>
              </a:rPr>
              <a:t>Acts 19:32 and look back to v25</a:t>
            </a:r>
            <a:endParaRPr lang="en-GB" dirty="0">
              <a:solidFill>
                <a:srgbClr val="000000"/>
              </a:solidFill>
              <a:latin typeface="Calibri"/>
            </a:endParaRPr>
          </a:p>
        </p:txBody>
      </p:sp>
      <p:sp>
        <p:nvSpPr>
          <p:cNvPr id="2" name="Title 1"/>
          <p:cNvSpPr>
            <a:spLocks noGrp="1"/>
          </p:cNvSpPr>
          <p:nvPr>
            <p:ph type="title"/>
          </p:nvPr>
        </p:nvSpPr>
        <p:spPr>
          <a:xfrm>
            <a:off x="323528" y="908720"/>
            <a:ext cx="8496944" cy="1143000"/>
          </a:xfrm>
        </p:spPr>
        <p:txBody>
          <a:bodyPr/>
          <a:lstStyle/>
          <a:p>
            <a:r>
              <a:rPr lang="en-GB" dirty="0" smtClean="0">
                <a:latin typeface="Calibri"/>
              </a:rPr>
              <a:t>What does the word “church”</a:t>
            </a:r>
            <a:br>
              <a:rPr lang="en-GB" dirty="0" smtClean="0">
                <a:latin typeface="Calibri"/>
              </a:rPr>
            </a:br>
            <a:r>
              <a:rPr lang="en-GB" dirty="0" smtClean="0">
                <a:latin typeface="Calibri"/>
              </a:rPr>
              <a:t>tell us?</a:t>
            </a:r>
            <a:endParaRPr lang="en-GB" b="1" i="0" u="none" strike="noStrike" baseline="0" dirty="0" smtClean="0">
              <a:solidFill>
                <a:srgbClr val="C00000"/>
              </a:solidFill>
              <a:latin typeface="Calibri"/>
            </a:endParaRPr>
          </a:p>
        </p:txBody>
      </p:sp>
      <p:sp>
        <p:nvSpPr>
          <p:cNvPr id="6" name="Rounded Rectangular Callout 5"/>
          <p:cNvSpPr/>
          <p:nvPr/>
        </p:nvSpPr>
        <p:spPr>
          <a:xfrm>
            <a:off x="467544" y="332656"/>
            <a:ext cx="8424936" cy="1872208"/>
          </a:xfrm>
          <a:prstGeom prst="wedgeRoundRectCallout">
            <a:avLst>
              <a:gd name="adj1" fmla="val 5772"/>
              <a:gd name="adj2" fmla="val 179168"/>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About that time there arose a great disturbance about the Way</a:t>
            </a:r>
            <a:r>
              <a:rPr lang="en-GB" sz="2800" dirty="0" smtClean="0">
                <a:solidFill>
                  <a:srgbClr val="C00000"/>
                </a:solidFill>
                <a:latin typeface="Calibri" panose="020F0502020204030204" pitchFamily="34" charset="0"/>
              </a:rPr>
              <a:t>. A </a:t>
            </a:r>
            <a:r>
              <a:rPr lang="en-GB" sz="2800" dirty="0">
                <a:solidFill>
                  <a:srgbClr val="C00000"/>
                </a:solidFill>
                <a:latin typeface="Calibri" panose="020F0502020204030204" pitchFamily="34" charset="0"/>
              </a:rPr>
              <a:t>silversmith named </a:t>
            </a:r>
            <a:r>
              <a:rPr lang="en-GB" sz="2800" dirty="0" smtClean="0">
                <a:solidFill>
                  <a:srgbClr val="C00000"/>
                </a:solidFill>
                <a:latin typeface="Calibri" panose="020F0502020204030204" pitchFamily="34" charset="0"/>
              </a:rPr>
              <a:t>Demetrius … brought </a:t>
            </a:r>
            <a:r>
              <a:rPr lang="en-GB" sz="2800" dirty="0">
                <a:solidFill>
                  <a:srgbClr val="C00000"/>
                </a:solidFill>
                <a:latin typeface="Calibri" panose="020F0502020204030204" pitchFamily="34" charset="0"/>
              </a:rPr>
              <a:t>in a lot of business for the craftsmen there. </a:t>
            </a:r>
            <a:r>
              <a:rPr lang="en-GB" sz="2800" dirty="0" smtClean="0">
                <a:solidFill>
                  <a:srgbClr val="C00000"/>
                </a:solidFill>
                <a:latin typeface="Calibri" panose="020F0502020204030204" pitchFamily="34" charset="0"/>
              </a:rPr>
              <a:t>He </a:t>
            </a:r>
            <a:r>
              <a:rPr lang="en-GB" sz="2800" dirty="0">
                <a:solidFill>
                  <a:srgbClr val="C00000"/>
                </a:solidFill>
                <a:latin typeface="Calibri" panose="020F0502020204030204" pitchFamily="34" charset="0"/>
              </a:rPr>
              <a:t>called them together, along with the workers in related trades</a:t>
            </a:r>
          </a:p>
        </p:txBody>
      </p:sp>
    </p:spTree>
    <p:extLst>
      <p:ext uri="{BB962C8B-B14F-4D97-AF65-F5344CB8AC3E}">
        <p14:creationId xmlns:p14="http://schemas.microsoft.com/office/powerpoint/2010/main" val="42008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260648"/>
            <a:ext cx="7772400" cy="1491952"/>
          </a:xfrm>
        </p:spPr>
        <p:txBody>
          <a:bodyPr/>
          <a:lstStyle/>
          <a:p>
            <a:r>
              <a:rPr lang="en-GB" dirty="0" smtClean="0">
                <a:latin typeface="Calibri"/>
              </a:rPr>
              <a:t>What is the church?</a:t>
            </a:r>
            <a:endParaRPr lang="en-GB" b="1" i="0" u="none" strike="noStrike" baseline="0" dirty="0" smtClean="0">
              <a:solidFill>
                <a:srgbClr val="C00000"/>
              </a:solidFill>
              <a:latin typeface="Calibri"/>
            </a:endParaRPr>
          </a:p>
        </p:txBody>
      </p:sp>
      <p:sp>
        <p:nvSpPr>
          <p:cNvPr id="3" name="Text Placeholder 2"/>
          <p:cNvSpPr>
            <a:spLocks noGrp="1"/>
          </p:cNvSpPr>
          <p:nvPr>
            <p:ph type="body" idx="1"/>
          </p:nvPr>
        </p:nvSpPr>
        <p:spPr>
          <a:xfrm>
            <a:off x="251520" y="1556792"/>
            <a:ext cx="8568952" cy="5120208"/>
          </a:xfrm>
        </p:spPr>
        <p:txBody>
          <a:bodyPr/>
          <a:lstStyle/>
          <a:p>
            <a:pPr marL="0" lvl="0" indent="0">
              <a:spcBef>
                <a:spcPts val="600"/>
              </a:spcBef>
              <a:buNone/>
            </a:pPr>
            <a:r>
              <a:rPr lang="en-GB" sz="3600" dirty="0" smtClean="0">
                <a:solidFill>
                  <a:srgbClr val="000000"/>
                </a:solidFill>
                <a:latin typeface="Calibri"/>
              </a:rPr>
              <a:t>It is:</a:t>
            </a:r>
          </a:p>
          <a:p>
            <a:pPr>
              <a:spcBef>
                <a:spcPts val="600"/>
              </a:spcBef>
              <a:buBlip>
                <a:blip r:embed="rId2"/>
              </a:buBlip>
            </a:pPr>
            <a:r>
              <a:rPr lang="en-GB" dirty="0" smtClean="0"/>
              <a:t>people </a:t>
            </a:r>
            <a:r>
              <a:rPr lang="en-GB" i="1" dirty="0"/>
              <a:t>called out </a:t>
            </a:r>
            <a:r>
              <a:rPr lang="en-GB" dirty="0"/>
              <a:t>of the world to </a:t>
            </a:r>
            <a:r>
              <a:rPr lang="en-GB" dirty="0" smtClean="0"/>
              <a:t>Christ –</a:t>
            </a:r>
            <a:r>
              <a:rPr lang="en-GB" sz="2800" dirty="0"/>
              <a:t> </a:t>
            </a:r>
            <a:br>
              <a:rPr lang="en-GB" sz="2800" dirty="0"/>
            </a:br>
            <a:r>
              <a:rPr lang="en-GB" sz="2800" dirty="0"/>
              <a:t>Romans 1:5-6</a:t>
            </a:r>
          </a:p>
          <a:p>
            <a:pPr>
              <a:spcBef>
                <a:spcPts val="600"/>
              </a:spcBef>
              <a:buBlip>
                <a:blip r:embed="rId2"/>
              </a:buBlip>
            </a:pPr>
            <a:r>
              <a:rPr lang="en-GB" dirty="0" smtClean="0"/>
              <a:t>Christ's </a:t>
            </a:r>
            <a:r>
              <a:rPr lang="en-GB" dirty="0"/>
              <a:t>body </a:t>
            </a:r>
            <a:r>
              <a:rPr lang="en-GB" sz="2800" dirty="0" smtClean="0"/>
              <a:t>– Ephesians 1:22-23</a:t>
            </a:r>
          </a:p>
          <a:p>
            <a:pPr marL="0" indent="0">
              <a:spcBef>
                <a:spcPts val="600"/>
              </a:spcBef>
              <a:buNone/>
            </a:pPr>
            <a:r>
              <a:rPr lang="en-GB" sz="3600" dirty="0" smtClean="0"/>
              <a:t>So </a:t>
            </a:r>
            <a:r>
              <a:rPr lang="en-GB" sz="3600" dirty="0"/>
              <a:t>the church </a:t>
            </a:r>
            <a:r>
              <a:rPr lang="en-GB" sz="3600" dirty="0" smtClean="0"/>
              <a:t>is: </a:t>
            </a:r>
          </a:p>
          <a:p>
            <a:pPr>
              <a:spcBef>
                <a:spcPts val="600"/>
              </a:spcBef>
              <a:buBlip>
                <a:blip r:embed="rId2"/>
              </a:buBlip>
            </a:pPr>
            <a:r>
              <a:rPr lang="en-GB" dirty="0"/>
              <a:t>Christ's embodiment on </a:t>
            </a:r>
            <a:r>
              <a:rPr lang="en-GB" dirty="0" smtClean="0"/>
              <a:t>Earth</a:t>
            </a:r>
            <a:endParaRPr lang="en-GB" dirty="0"/>
          </a:p>
          <a:p>
            <a:pPr>
              <a:spcBef>
                <a:spcPts val="600"/>
              </a:spcBef>
              <a:buBlip>
                <a:blip r:embed="rId2"/>
              </a:buBlip>
            </a:pPr>
            <a:r>
              <a:rPr lang="en-GB" dirty="0"/>
              <a:t>NOT a club </a:t>
            </a:r>
          </a:p>
          <a:p>
            <a:pPr>
              <a:spcBef>
                <a:spcPts val="600"/>
              </a:spcBef>
              <a:buBlip>
                <a:blip r:embed="rId2"/>
              </a:buBlip>
            </a:pPr>
            <a:r>
              <a:rPr lang="en-GB" dirty="0"/>
              <a:t>a living organism called by God to be Christ-on-Earth as </a:t>
            </a:r>
            <a:r>
              <a:rPr lang="en-GB" dirty="0" smtClean="0"/>
              <a:t>its parts </a:t>
            </a:r>
            <a:r>
              <a:rPr lang="en-GB" dirty="0"/>
              <a:t>relate </a:t>
            </a:r>
            <a:r>
              <a:rPr lang="en-GB" dirty="0" smtClean="0"/>
              <a:t>together</a:t>
            </a:r>
            <a:endParaRPr lang="en-GB" sz="2800" dirty="0"/>
          </a:p>
        </p:txBody>
      </p:sp>
      <p:sp>
        <p:nvSpPr>
          <p:cNvPr id="6" name="Rounded Rectangular Callout 5"/>
          <p:cNvSpPr/>
          <p:nvPr/>
        </p:nvSpPr>
        <p:spPr>
          <a:xfrm>
            <a:off x="107504" y="5373216"/>
            <a:ext cx="8892480" cy="1152128"/>
          </a:xfrm>
          <a:prstGeom prst="wedgeRoundRectCallout">
            <a:avLst>
              <a:gd name="adj1" fmla="val -26095"/>
              <a:gd name="adj2" fmla="val -243468"/>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(writing to church in Rome) You </a:t>
            </a:r>
            <a:r>
              <a:rPr lang="en-GB" sz="2800" dirty="0">
                <a:solidFill>
                  <a:srgbClr val="C00000"/>
                </a:solidFill>
                <a:latin typeface="Calibri" panose="020F0502020204030204" pitchFamily="34" charset="0"/>
              </a:rPr>
              <a:t>also are among those Gentiles who are called to belong to Jesus Christ</a:t>
            </a:r>
          </a:p>
        </p:txBody>
      </p:sp>
      <p:sp>
        <p:nvSpPr>
          <p:cNvPr id="9" name="Rounded Rectangular Callout 8"/>
          <p:cNvSpPr/>
          <p:nvPr/>
        </p:nvSpPr>
        <p:spPr>
          <a:xfrm>
            <a:off x="179512" y="4437112"/>
            <a:ext cx="8749772" cy="1440160"/>
          </a:xfrm>
          <a:prstGeom prst="wedgeRoundRectCallout">
            <a:avLst>
              <a:gd name="adj1" fmla="val 7051"/>
              <a:gd name="adj2" fmla="val -10218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God placed all things under his feet and appointed him to be head over everything for the church, </a:t>
            </a:r>
            <a:r>
              <a:rPr lang="en-GB" sz="2800" dirty="0" smtClean="0">
                <a:solidFill>
                  <a:srgbClr val="C00000"/>
                </a:solidFill>
                <a:latin typeface="Calibri" panose="020F0502020204030204" pitchFamily="34" charset="0"/>
              </a:rPr>
              <a:t>which </a:t>
            </a:r>
            <a:r>
              <a:rPr lang="en-GB" sz="2800" dirty="0">
                <a:solidFill>
                  <a:srgbClr val="C00000"/>
                </a:solidFill>
                <a:latin typeface="Calibri" panose="020F0502020204030204" pitchFamily="34" charset="0"/>
              </a:rPr>
              <a:t>is his body, the fullness of him who fills everything in every way</a:t>
            </a:r>
            <a:endParaRPr lang="en-GB" sz="2800" dirty="0">
              <a:solidFill>
                <a:srgbClr val="FFFF99"/>
              </a:solidFill>
              <a:latin typeface="Calibri" panose="020F0502020204030204" pitchFamily="34" charset="0"/>
            </a:endParaRPr>
          </a:p>
        </p:txBody>
      </p:sp>
    </p:spTree>
    <p:extLst>
      <p:ext uri="{BB962C8B-B14F-4D97-AF65-F5344CB8AC3E}">
        <p14:creationId xmlns:p14="http://schemas.microsoft.com/office/powerpoint/2010/main" val="374063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uiExpand="1" animBg="1"/>
      <p:bldP spid="9" grpId="0" uiExpand="1" animBg="1"/>
      <p:bldP spid="9" grpId="1"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844824"/>
            <a:ext cx="8136904" cy="4328120"/>
          </a:xfrm>
        </p:spPr>
        <p:txBody>
          <a:bodyPr/>
          <a:lstStyle/>
          <a:p>
            <a:pPr marL="0" indent="0" fontAlgn="auto">
              <a:buNone/>
            </a:pPr>
            <a:r>
              <a:rPr lang="en-GB" dirty="0" smtClean="0">
                <a:solidFill>
                  <a:srgbClr val="000000"/>
                </a:solidFill>
                <a:latin typeface="Calibri"/>
              </a:rPr>
              <a:t>The Bible uses the term in several ways:</a:t>
            </a:r>
          </a:p>
          <a:p>
            <a:pPr lvl="0" fontAlgn="auto">
              <a:buBlip>
                <a:blip r:embed="rId2"/>
              </a:buBlip>
            </a:pPr>
            <a:r>
              <a:rPr lang="en-GB" i="1" dirty="0" smtClean="0">
                <a:solidFill>
                  <a:srgbClr val="000000"/>
                </a:solidFill>
                <a:latin typeface="Calibri"/>
              </a:rPr>
              <a:t>The </a:t>
            </a:r>
            <a:r>
              <a:rPr lang="en-GB" b="1" i="1" dirty="0" smtClean="0">
                <a:solidFill>
                  <a:srgbClr val="000000"/>
                </a:solidFill>
                <a:latin typeface="Calibri"/>
              </a:rPr>
              <a:t>invisible</a:t>
            </a:r>
            <a:r>
              <a:rPr lang="en-GB" i="1" dirty="0" smtClean="0">
                <a:solidFill>
                  <a:srgbClr val="000000"/>
                </a:solidFill>
                <a:latin typeface="Calibri"/>
              </a:rPr>
              <a:t> church </a:t>
            </a:r>
            <a:r>
              <a:rPr lang="en-GB" dirty="0" smtClean="0">
                <a:solidFill>
                  <a:srgbClr val="000000"/>
                </a:solidFill>
                <a:latin typeface="Calibri"/>
              </a:rPr>
              <a:t>– </a:t>
            </a:r>
            <a:r>
              <a:rPr lang="en-GB" sz="2800" dirty="0">
                <a:solidFill>
                  <a:srgbClr val="000000"/>
                </a:solidFill>
                <a:latin typeface="Calibri"/>
              </a:rPr>
              <a:t>2 Timothy 2:19</a:t>
            </a:r>
            <a:endParaRPr lang="en-GB" sz="2800" dirty="0" smtClean="0">
              <a:solidFill>
                <a:srgbClr val="000000"/>
              </a:solidFill>
              <a:latin typeface="Calibri"/>
            </a:endParaRPr>
          </a:p>
          <a:p>
            <a:pPr lvl="0" fontAlgn="auto">
              <a:buBlip>
                <a:blip r:embed="rId2"/>
              </a:buBlip>
            </a:pPr>
            <a:r>
              <a:rPr lang="en-GB" i="1" dirty="0">
                <a:solidFill>
                  <a:srgbClr val="000000"/>
                </a:solidFill>
                <a:latin typeface="Calibri"/>
              </a:rPr>
              <a:t>The </a:t>
            </a:r>
            <a:r>
              <a:rPr lang="en-GB" b="1" i="1" dirty="0" smtClean="0">
                <a:solidFill>
                  <a:srgbClr val="000000"/>
                </a:solidFill>
                <a:latin typeface="Calibri"/>
              </a:rPr>
              <a:t>visible</a:t>
            </a:r>
            <a:r>
              <a:rPr lang="en-GB" i="1" dirty="0" smtClean="0">
                <a:solidFill>
                  <a:srgbClr val="000000"/>
                </a:solidFill>
                <a:latin typeface="Calibri"/>
              </a:rPr>
              <a:t> church </a:t>
            </a:r>
            <a:r>
              <a:rPr lang="en-GB" dirty="0" smtClean="0">
                <a:solidFill>
                  <a:srgbClr val="000000"/>
                </a:solidFill>
                <a:latin typeface="Calibri"/>
              </a:rPr>
              <a:t>– </a:t>
            </a:r>
            <a:r>
              <a:rPr lang="en-GB" sz="2800" dirty="0"/>
              <a:t>2 Corinthians 11:14-15</a:t>
            </a:r>
            <a:endParaRPr lang="en-GB" sz="2800" dirty="0" smtClean="0"/>
          </a:p>
          <a:p>
            <a:pPr lvl="0" fontAlgn="auto">
              <a:buBlip>
                <a:blip r:embed="rId2"/>
              </a:buBlip>
            </a:pPr>
            <a:r>
              <a:rPr lang="en-GB" i="1" dirty="0">
                <a:solidFill>
                  <a:srgbClr val="000000"/>
                </a:solidFill>
                <a:latin typeface="Calibri"/>
              </a:rPr>
              <a:t>The </a:t>
            </a:r>
            <a:r>
              <a:rPr lang="en-GB" b="1" i="1" dirty="0" smtClean="0">
                <a:solidFill>
                  <a:srgbClr val="000000"/>
                </a:solidFill>
                <a:latin typeface="Calibri"/>
              </a:rPr>
              <a:t>local</a:t>
            </a:r>
            <a:r>
              <a:rPr lang="en-GB" i="1" dirty="0" smtClean="0">
                <a:solidFill>
                  <a:srgbClr val="000000"/>
                </a:solidFill>
                <a:latin typeface="Calibri"/>
              </a:rPr>
              <a:t> church </a:t>
            </a:r>
            <a:r>
              <a:rPr lang="en-GB" dirty="0" smtClean="0">
                <a:solidFill>
                  <a:srgbClr val="000000"/>
                </a:solidFill>
                <a:latin typeface="Calibri"/>
              </a:rPr>
              <a:t>– </a:t>
            </a:r>
            <a:r>
              <a:rPr lang="en-GB" sz="2800" dirty="0"/>
              <a:t>Romans 16:5</a:t>
            </a:r>
            <a:endParaRPr lang="en-GB" sz="2800" dirty="0" smtClean="0"/>
          </a:p>
          <a:p>
            <a:pPr lvl="0" fontAlgn="auto">
              <a:buBlip>
                <a:blip r:embed="rId2"/>
              </a:buBlip>
            </a:pPr>
            <a:r>
              <a:rPr lang="en-GB" i="1" dirty="0">
                <a:solidFill>
                  <a:srgbClr val="000000"/>
                </a:solidFill>
                <a:latin typeface="Calibri"/>
              </a:rPr>
              <a:t>The </a:t>
            </a:r>
            <a:r>
              <a:rPr lang="en-GB" b="1" i="1" dirty="0" smtClean="0">
                <a:solidFill>
                  <a:srgbClr val="000000"/>
                </a:solidFill>
                <a:latin typeface="Calibri"/>
              </a:rPr>
              <a:t>city-wide or regional</a:t>
            </a:r>
            <a:r>
              <a:rPr lang="en-GB" i="1" dirty="0" smtClean="0">
                <a:solidFill>
                  <a:srgbClr val="000000"/>
                </a:solidFill>
                <a:latin typeface="Calibri"/>
              </a:rPr>
              <a:t> church </a:t>
            </a:r>
            <a:r>
              <a:rPr lang="en-GB" dirty="0" smtClean="0">
                <a:solidFill>
                  <a:srgbClr val="000000"/>
                </a:solidFill>
                <a:latin typeface="Calibri"/>
              </a:rPr>
              <a:t>– </a:t>
            </a:r>
            <a:r>
              <a:rPr lang="en-GB" sz="2800" dirty="0"/>
              <a:t>Acts </a:t>
            </a:r>
            <a:r>
              <a:rPr lang="en-GB" sz="2800" dirty="0" smtClean="0"/>
              <a:t>9:31</a:t>
            </a:r>
          </a:p>
          <a:p>
            <a:pPr lvl="0" fontAlgn="auto">
              <a:buBlip>
                <a:blip r:embed="rId2"/>
              </a:buBlip>
            </a:pPr>
            <a:r>
              <a:rPr lang="en-GB" i="1" dirty="0" smtClean="0">
                <a:solidFill>
                  <a:srgbClr val="000000"/>
                </a:solidFill>
                <a:latin typeface="Calibri"/>
              </a:rPr>
              <a:t>The </a:t>
            </a:r>
            <a:r>
              <a:rPr lang="en-GB" b="1" i="1" dirty="0" smtClean="0">
                <a:solidFill>
                  <a:srgbClr val="000000"/>
                </a:solidFill>
                <a:latin typeface="Calibri"/>
              </a:rPr>
              <a:t>worldwide</a:t>
            </a:r>
            <a:r>
              <a:rPr lang="en-GB" i="1" dirty="0" smtClean="0">
                <a:solidFill>
                  <a:srgbClr val="000000"/>
                </a:solidFill>
                <a:latin typeface="Calibri"/>
              </a:rPr>
              <a:t> </a:t>
            </a:r>
            <a:r>
              <a:rPr lang="en-GB" i="1" dirty="0">
                <a:solidFill>
                  <a:srgbClr val="000000"/>
                </a:solidFill>
                <a:latin typeface="Calibri"/>
              </a:rPr>
              <a:t>church </a:t>
            </a:r>
            <a:r>
              <a:rPr lang="en-GB" dirty="0">
                <a:solidFill>
                  <a:srgbClr val="000000"/>
                </a:solidFill>
                <a:latin typeface="Calibri"/>
              </a:rPr>
              <a:t>– </a:t>
            </a:r>
            <a:r>
              <a:rPr lang="en-GB" sz="2800" dirty="0"/>
              <a:t>Ephesians 5:25</a:t>
            </a:r>
            <a:endParaRPr lang="en-GB" dirty="0"/>
          </a:p>
        </p:txBody>
      </p:sp>
      <p:sp>
        <p:nvSpPr>
          <p:cNvPr id="2" name="Title 1"/>
          <p:cNvSpPr>
            <a:spLocks noGrp="1"/>
          </p:cNvSpPr>
          <p:nvPr>
            <p:ph type="title"/>
          </p:nvPr>
        </p:nvSpPr>
        <p:spPr>
          <a:xfrm>
            <a:off x="323528" y="404664"/>
            <a:ext cx="8496944" cy="1143000"/>
          </a:xfrm>
        </p:spPr>
        <p:txBody>
          <a:bodyPr/>
          <a:lstStyle/>
          <a:p>
            <a:r>
              <a:rPr lang="en-GB" dirty="0" smtClean="0">
                <a:latin typeface="Calibri"/>
              </a:rPr>
              <a:t>Who is the church?</a:t>
            </a:r>
            <a:endParaRPr lang="en-GB" b="1" i="0" u="none" strike="noStrike" baseline="0" dirty="0" smtClean="0">
              <a:solidFill>
                <a:srgbClr val="C00000"/>
              </a:solidFill>
              <a:latin typeface="Calibri"/>
            </a:endParaRPr>
          </a:p>
        </p:txBody>
      </p:sp>
      <p:sp>
        <p:nvSpPr>
          <p:cNvPr id="6" name="Rounded Rectangular Callout 5"/>
          <p:cNvSpPr/>
          <p:nvPr/>
        </p:nvSpPr>
        <p:spPr>
          <a:xfrm>
            <a:off x="467544" y="5949280"/>
            <a:ext cx="5256584" cy="576064"/>
          </a:xfrm>
          <a:prstGeom prst="wedgeRoundRectCallout">
            <a:avLst>
              <a:gd name="adj1" fmla="val 60357"/>
              <a:gd name="adj2" fmla="val -56881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Lord knows those who are his</a:t>
            </a:r>
          </a:p>
        </p:txBody>
      </p:sp>
      <p:sp>
        <p:nvSpPr>
          <p:cNvPr id="10" name="Rounded Rectangular Callout 9"/>
          <p:cNvSpPr/>
          <p:nvPr/>
        </p:nvSpPr>
        <p:spPr>
          <a:xfrm>
            <a:off x="1763688" y="5949280"/>
            <a:ext cx="7237312" cy="573767"/>
          </a:xfrm>
          <a:prstGeom prst="wedgeRoundRectCallout">
            <a:avLst>
              <a:gd name="adj1" fmla="val 6976"/>
              <a:gd name="adj2" fmla="val -38398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Greet also the church that meets at their house</a:t>
            </a:r>
          </a:p>
        </p:txBody>
      </p:sp>
      <p:sp>
        <p:nvSpPr>
          <p:cNvPr id="8" name="Rounded Rectangular Callout 7"/>
          <p:cNvSpPr/>
          <p:nvPr/>
        </p:nvSpPr>
        <p:spPr>
          <a:xfrm>
            <a:off x="611560" y="548680"/>
            <a:ext cx="6696744" cy="1008112"/>
          </a:xfrm>
          <a:prstGeom prst="wedgeRoundRectCallout">
            <a:avLst>
              <a:gd name="adj1" fmla="val 51897"/>
              <a:gd name="adj2" fmla="val 31604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church throughout Judea, Galilee and Samaria enjoyed a time of peace</a:t>
            </a:r>
          </a:p>
        </p:txBody>
      </p:sp>
      <p:sp>
        <p:nvSpPr>
          <p:cNvPr id="9" name="Rounded Rectangular Callout 8"/>
          <p:cNvSpPr/>
          <p:nvPr/>
        </p:nvSpPr>
        <p:spPr>
          <a:xfrm>
            <a:off x="1043608" y="260648"/>
            <a:ext cx="7560840" cy="578361"/>
          </a:xfrm>
          <a:prstGeom prst="wedgeRoundRectCallout">
            <a:avLst>
              <a:gd name="adj1" fmla="val 24468"/>
              <a:gd name="adj2" fmla="val 74884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God has placed in the church first of all apostles</a:t>
            </a:r>
          </a:p>
        </p:txBody>
      </p:sp>
      <p:sp>
        <p:nvSpPr>
          <p:cNvPr id="11" name="Rounded Rectangular Callout 10"/>
          <p:cNvSpPr/>
          <p:nvPr/>
        </p:nvSpPr>
        <p:spPr>
          <a:xfrm>
            <a:off x="1475656" y="4797152"/>
            <a:ext cx="7272808" cy="1728192"/>
          </a:xfrm>
          <a:prstGeom prst="wedgeRoundRectCallout">
            <a:avLst>
              <a:gd name="adj1" fmla="val 19445"/>
              <a:gd name="adj2" fmla="val -12192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Satan himself masquerades as an angel of light. </a:t>
            </a:r>
            <a:r>
              <a:rPr lang="en-GB" sz="2800" dirty="0" smtClean="0">
                <a:solidFill>
                  <a:srgbClr val="C00000"/>
                </a:solidFill>
                <a:latin typeface="Calibri" panose="020F0502020204030204" pitchFamily="34" charset="0"/>
              </a:rPr>
              <a:t>It </a:t>
            </a:r>
            <a:r>
              <a:rPr lang="en-GB" sz="2800" dirty="0">
                <a:solidFill>
                  <a:srgbClr val="C00000"/>
                </a:solidFill>
                <a:latin typeface="Calibri" panose="020F0502020204030204" pitchFamily="34" charset="0"/>
              </a:rPr>
              <a:t>is not surprising, then, if his servants also masquerade as servants of righteousness.</a:t>
            </a:r>
          </a:p>
        </p:txBody>
      </p:sp>
    </p:spTree>
    <p:extLst>
      <p:ext uri="{BB962C8B-B14F-4D97-AF65-F5344CB8AC3E}">
        <p14:creationId xmlns:p14="http://schemas.microsoft.com/office/powerpoint/2010/main" val="5385799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grpId="1" nodeType="clickEffect">
                                  <p:stCondLst>
                                    <p:cond delay="0"/>
                                  </p:stCondLst>
                                  <p:childTnLst>
                                    <p:animEffect transition="out" filter="wipe(down)">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uiExpand="1" animBg="1"/>
      <p:bldP spid="10" grpId="0" animBg="1"/>
      <p:bldP spid="10" grpId="1" animBg="1"/>
      <p:bldP spid="8" grpId="0" animBg="1"/>
      <p:bldP spid="8" grpId="1" animBg="1"/>
      <p:bldP spid="9" grpId="0" animBg="1"/>
      <p:bldP spid="9"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marL="358775" indent="-358775">
              <a:spcBef>
                <a:spcPts val="1200"/>
              </a:spcBef>
              <a:buBlip>
                <a:blip r:embed="rId2"/>
              </a:buBlip>
            </a:pPr>
            <a:r>
              <a:rPr lang="en-GB" sz="2800" dirty="0" smtClean="0">
                <a:solidFill>
                  <a:srgbClr val="000000"/>
                </a:solidFill>
                <a:latin typeface="Calibri"/>
              </a:rPr>
              <a:t>People </a:t>
            </a:r>
            <a:r>
              <a:rPr lang="en-GB" sz="2800" dirty="0">
                <a:solidFill>
                  <a:srgbClr val="000000"/>
                </a:solidFill>
                <a:latin typeface="Calibri"/>
              </a:rPr>
              <a:t>loved by Christ even to the extent of him sacrificing himself for it </a:t>
            </a:r>
            <a:r>
              <a:rPr lang="en-GB" sz="2400" dirty="0" smtClean="0">
                <a:solidFill>
                  <a:srgbClr val="000000"/>
                </a:solidFill>
                <a:latin typeface="Calibri"/>
              </a:rPr>
              <a:t>- Ephesians 5:25</a:t>
            </a:r>
            <a:endParaRPr lang="en-GB" sz="2400" dirty="0">
              <a:solidFill>
                <a:srgbClr val="000000"/>
              </a:solidFill>
              <a:latin typeface="Calibri"/>
            </a:endParaRPr>
          </a:p>
          <a:p>
            <a:pPr marL="358775" indent="-358775">
              <a:spcBef>
                <a:spcPts val="1200"/>
              </a:spcBef>
              <a:buBlip>
                <a:blip r:embed="rId2"/>
              </a:buBlip>
            </a:pPr>
            <a:r>
              <a:rPr lang="en-GB" sz="2800" dirty="0" smtClean="0">
                <a:solidFill>
                  <a:srgbClr val="000000"/>
                </a:solidFill>
                <a:latin typeface="Calibri"/>
              </a:rPr>
              <a:t>It </a:t>
            </a:r>
            <a:r>
              <a:rPr lang="en-GB" sz="2800" dirty="0">
                <a:solidFill>
                  <a:srgbClr val="000000"/>
                </a:solidFill>
                <a:latin typeface="Calibri"/>
              </a:rPr>
              <a:t>is being built by Christ </a:t>
            </a:r>
            <a:r>
              <a:rPr lang="en-GB" sz="2400" dirty="0" smtClean="0">
                <a:solidFill>
                  <a:srgbClr val="000000"/>
                </a:solidFill>
                <a:latin typeface="Calibri"/>
              </a:rPr>
              <a:t>- Matthew 16:18</a:t>
            </a:r>
            <a:endParaRPr lang="en-GB" sz="2400" dirty="0">
              <a:solidFill>
                <a:srgbClr val="000000"/>
              </a:solidFill>
              <a:latin typeface="Calibri"/>
            </a:endParaRPr>
          </a:p>
          <a:p>
            <a:pPr marL="358775" indent="-358775">
              <a:spcBef>
                <a:spcPts val="1200"/>
              </a:spcBef>
              <a:buBlip>
                <a:blip r:embed="rId2"/>
              </a:buBlip>
            </a:pPr>
            <a:r>
              <a:rPr lang="en-GB" sz="2800" dirty="0" smtClean="0">
                <a:solidFill>
                  <a:srgbClr val="000000"/>
                </a:solidFill>
                <a:latin typeface="Calibri"/>
              </a:rPr>
              <a:t>Christ </a:t>
            </a:r>
            <a:r>
              <a:rPr lang="en-GB" sz="2800" dirty="0">
                <a:solidFill>
                  <a:srgbClr val="000000"/>
                </a:solidFill>
                <a:latin typeface="Calibri"/>
              </a:rPr>
              <a:t>is perfecting the church </a:t>
            </a:r>
            <a:r>
              <a:rPr lang="en-GB" sz="2800" dirty="0" smtClean="0">
                <a:solidFill>
                  <a:srgbClr val="000000"/>
                </a:solidFill>
                <a:latin typeface="Calibri"/>
              </a:rPr>
              <a:t>as </a:t>
            </a:r>
            <a:r>
              <a:rPr lang="en-GB" sz="2800" dirty="0">
                <a:solidFill>
                  <a:srgbClr val="000000"/>
                </a:solidFill>
                <a:latin typeface="Calibri"/>
              </a:rPr>
              <a:t>his </a:t>
            </a:r>
            <a:r>
              <a:rPr lang="en-GB" sz="2800" dirty="0" smtClean="0">
                <a:solidFill>
                  <a:srgbClr val="000000"/>
                </a:solidFill>
                <a:latin typeface="Calibri"/>
              </a:rPr>
              <a:t>bride - </a:t>
            </a:r>
            <a:r>
              <a:rPr lang="en-GB" sz="2400" dirty="0" smtClean="0">
                <a:solidFill>
                  <a:srgbClr val="000000"/>
                </a:solidFill>
                <a:latin typeface="Calibri"/>
              </a:rPr>
              <a:t>Revelation </a:t>
            </a:r>
            <a:r>
              <a:rPr lang="en-GB" sz="2400" dirty="0">
                <a:solidFill>
                  <a:srgbClr val="000000"/>
                </a:solidFill>
                <a:latin typeface="Calibri"/>
              </a:rPr>
              <a:t>21:9, Ephesians </a:t>
            </a:r>
            <a:r>
              <a:rPr lang="en-GB" sz="2400" dirty="0" smtClean="0">
                <a:solidFill>
                  <a:srgbClr val="000000"/>
                </a:solidFill>
                <a:latin typeface="Calibri"/>
              </a:rPr>
              <a:t>5:28-32</a:t>
            </a:r>
            <a:endParaRPr lang="en-GB" sz="2400" dirty="0">
              <a:solidFill>
                <a:srgbClr val="000000"/>
              </a:solidFill>
              <a:latin typeface="Calibri"/>
            </a:endParaRPr>
          </a:p>
          <a:p>
            <a:pPr marL="0" indent="0">
              <a:spcBef>
                <a:spcPts val="1200"/>
              </a:spcBef>
              <a:buNone/>
            </a:pPr>
            <a:r>
              <a:rPr lang="en-GB" sz="2800" dirty="0" smtClean="0">
                <a:solidFill>
                  <a:srgbClr val="000000"/>
                </a:solidFill>
                <a:latin typeface="Calibri"/>
              </a:rPr>
              <a:t>It </a:t>
            </a:r>
            <a:r>
              <a:rPr lang="en-GB" sz="2800" dirty="0">
                <a:solidFill>
                  <a:srgbClr val="000000"/>
                </a:solidFill>
                <a:latin typeface="Calibri"/>
              </a:rPr>
              <a:t>is </a:t>
            </a:r>
            <a:r>
              <a:rPr lang="en-GB" sz="2800" b="1" i="1" dirty="0" smtClean="0">
                <a:solidFill>
                  <a:srgbClr val="000000"/>
                </a:solidFill>
                <a:latin typeface="Calibri"/>
              </a:rPr>
              <a:t>relational</a:t>
            </a:r>
            <a:r>
              <a:rPr lang="en-GB" sz="2800" dirty="0" smtClean="0">
                <a:solidFill>
                  <a:srgbClr val="000000"/>
                </a:solidFill>
                <a:latin typeface="Calibri"/>
              </a:rPr>
              <a:t> - between members </a:t>
            </a:r>
            <a:r>
              <a:rPr lang="en-GB" sz="2400" dirty="0" smtClean="0">
                <a:solidFill>
                  <a:srgbClr val="000000"/>
                </a:solidFill>
                <a:latin typeface="Calibri"/>
              </a:rPr>
              <a:t>- 1 </a:t>
            </a:r>
            <a:r>
              <a:rPr lang="en-GB" sz="2400" dirty="0">
                <a:solidFill>
                  <a:srgbClr val="000000"/>
                </a:solidFill>
                <a:latin typeface="Calibri"/>
              </a:rPr>
              <a:t>Timothy </a:t>
            </a:r>
            <a:r>
              <a:rPr lang="en-GB" sz="2400" dirty="0" smtClean="0">
                <a:solidFill>
                  <a:srgbClr val="000000"/>
                </a:solidFill>
                <a:latin typeface="Calibri"/>
              </a:rPr>
              <a:t>5:1-2 </a:t>
            </a:r>
            <a:r>
              <a:rPr lang="en-GB" sz="2800" dirty="0" smtClean="0">
                <a:solidFill>
                  <a:srgbClr val="000000"/>
                </a:solidFill>
                <a:latin typeface="Calibri"/>
              </a:rPr>
              <a:t>&amp; </a:t>
            </a:r>
            <a:r>
              <a:rPr lang="en-GB" sz="2800" dirty="0">
                <a:solidFill>
                  <a:srgbClr val="000000"/>
                </a:solidFill>
                <a:latin typeface="Calibri"/>
              </a:rPr>
              <a:t>between </a:t>
            </a:r>
            <a:r>
              <a:rPr lang="en-GB" sz="2800" dirty="0" smtClean="0">
                <a:solidFill>
                  <a:srgbClr val="000000"/>
                </a:solidFill>
                <a:latin typeface="Calibri"/>
              </a:rPr>
              <a:t>members &amp; </a:t>
            </a:r>
            <a:r>
              <a:rPr lang="en-GB" sz="2800" dirty="0">
                <a:solidFill>
                  <a:srgbClr val="000000"/>
                </a:solidFill>
                <a:latin typeface="Calibri"/>
              </a:rPr>
              <a:t>Christ </a:t>
            </a:r>
            <a:r>
              <a:rPr lang="en-GB" sz="2400" dirty="0" smtClean="0">
                <a:solidFill>
                  <a:srgbClr val="000000"/>
                </a:solidFill>
                <a:latin typeface="Calibri"/>
              </a:rPr>
              <a:t>- Ephesians 5:28-32</a:t>
            </a:r>
          </a:p>
          <a:p>
            <a:pPr marL="0" indent="0">
              <a:spcBef>
                <a:spcPts val="1200"/>
              </a:spcBef>
              <a:buNone/>
            </a:pPr>
            <a:r>
              <a:rPr lang="en-GB" sz="2800" dirty="0" smtClean="0">
                <a:solidFill>
                  <a:srgbClr val="000000"/>
                </a:solidFill>
                <a:latin typeface="Calibri"/>
              </a:rPr>
              <a:t>Each </a:t>
            </a:r>
            <a:r>
              <a:rPr lang="en-GB" sz="2800" dirty="0">
                <a:solidFill>
                  <a:srgbClr val="000000"/>
                </a:solidFill>
                <a:latin typeface="Calibri"/>
              </a:rPr>
              <a:t>member </a:t>
            </a:r>
            <a:r>
              <a:rPr lang="en-GB" sz="2800" dirty="0" smtClean="0">
                <a:solidFill>
                  <a:srgbClr val="000000"/>
                </a:solidFill>
                <a:latin typeface="Calibri"/>
              </a:rPr>
              <a:t>has purpose, value, a Christ-given role </a:t>
            </a:r>
            <a:r>
              <a:rPr lang="en-GB" sz="2400" dirty="0" smtClean="0">
                <a:solidFill>
                  <a:srgbClr val="000000"/>
                </a:solidFill>
                <a:latin typeface="Calibri"/>
              </a:rPr>
              <a:t>-1 </a:t>
            </a:r>
            <a:r>
              <a:rPr lang="en-GB" sz="2400" dirty="0">
                <a:solidFill>
                  <a:srgbClr val="000000"/>
                </a:solidFill>
                <a:latin typeface="Calibri"/>
              </a:rPr>
              <a:t>Corinthians </a:t>
            </a:r>
            <a:r>
              <a:rPr lang="en-GB" sz="2400" dirty="0" smtClean="0">
                <a:solidFill>
                  <a:srgbClr val="000000"/>
                </a:solidFill>
                <a:latin typeface="Calibri"/>
              </a:rPr>
              <a:t>12:12-on</a:t>
            </a:r>
            <a:r>
              <a:rPr lang="en-GB" sz="2800" dirty="0" smtClean="0">
                <a:solidFill>
                  <a:srgbClr val="000000"/>
                </a:solidFill>
                <a:latin typeface="Calibri"/>
              </a:rPr>
              <a:t>. </a:t>
            </a:r>
            <a:r>
              <a:rPr lang="en-GB" sz="2800" dirty="0">
                <a:solidFill>
                  <a:srgbClr val="000000"/>
                </a:solidFill>
                <a:latin typeface="Calibri"/>
              </a:rPr>
              <a:t>Christ is the </a:t>
            </a:r>
            <a:r>
              <a:rPr lang="en-GB" sz="2800" dirty="0" smtClean="0">
                <a:solidFill>
                  <a:srgbClr val="000000"/>
                </a:solidFill>
                <a:latin typeface="Calibri"/>
              </a:rPr>
              <a:t>church’s head, ‘glue’ and equipper - </a:t>
            </a:r>
            <a:r>
              <a:rPr lang="en-GB" sz="2400" dirty="0" smtClean="0">
                <a:solidFill>
                  <a:srgbClr val="000000"/>
                </a:solidFill>
                <a:latin typeface="Calibri"/>
              </a:rPr>
              <a:t>Ephesians 1:22-23 &amp; 4:15-16</a:t>
            </a:r>
            <a:endParaRPr lang="en-GB" sz="2400" dirty="0">
              <a:solidFill>
                <a:srgbClr val="000000"/>
              </a:solidFill>
              <a:latin typeface="Calibri"/>
            </a:endParaRPr>
          </a:p>
        </p:txBody>
      </p:sp>
      <p:sp>
        <p:nvSpPr>
          <p:cNvPr id="6" name="Rounded Rectangular Callout 5"/>
          <p:cNvSpPr/>
          <p:nvPr/>
        </p:nvSpPr>
        <p:spPr>
          <a:xfrm>
            <a:off x="683568" y="5489848"/>
            <a:ext cx="5184576" cy="1368152"/>
          </a:xfrm>
          <a:prstGeom prst="wedgeRoundRectCallout">
            <a:avLst>
              <a:gd name="adj1" fmla="val 55595"/>
              <a:gd name="adj2" fmla="val -263884"/>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Husbands, love your wives, just as Christ loved the church and gave himself up for her</a:t>
            </a:r>
          </a:p>
        </p:txBody>
      </p:sp>
      <p:sp>
        <p:nvSpPr>
          <p:cNvPr id="7" name="Rounded Rectangular Callout 6"/>
          <p:cNvSpPr/>
          <p:nvPr/>
        </p:nvSpPr>
        <p:spPr>
          <a:xfrm>
            <a:off x="3347864" y="5157192"/>
            <a:ext cx="5511874" cy="1080120"/>
          </a:xfrm>
          <a:prstGeom prst="wedgeRoundRectCallout">
            <a:avLst>
              <a:gd name="adj1" fmla="val -14075"/>
              <a:gd name="adj2" fmla="val -24734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I will build my church, and the gates of </a:t>
            </a:r>
            <a:r>
              <a:rPr lang="en-GB" sz="2800" dirty="0" smtClean="0">
                <a:solidFill>
                  <a:srgbClr val="C00000"/>
                </a:solidFill>
                <a:latin typeface="Calibri" panose="020F0502020204030204" pitchFamily="34" charset="0"/>
              </a:rPr>
              <a:t>Hades will </a:t>
            </a:r>
            <a:r>
              <a:rPr lang="en-GB" sz="2800" dirty="0">
                <a:solidFill>
                  <a:srgbClr val="C00000"/>
                </a:solidFill>
                <a:latin typeface="Calibri" panose="020F0502020204030204" pitchFamily="34" charset="0"/>
              </a:rPr>
              <a:t>not overcome it</a:t>
            </a:r>
          </a:p>
        </p:txBody>
      </p:sp>
      <p:sp>
        <p:nvSpPr>
          <p:cNvPr id="10" name="Rounded Rectangular Callout 9"/>
          <p:cNvSpPr/>
          <p:nvPr/>
        </p:nvSpPr>
        <p:spPr>
          <a:xfrm>
            <a:off x="3131840" y="5805264"/>
            <a:ext cx="4896544" cy="648072"/>
          </a:xfrm>
          <a:prstGeom prst="wedgeRoundRectCallout">
            <a:avLst>
              <a:gd name="adj1" fmla="val -61890"/>
              <a:gd name="adj2" fmla="val -34707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bride, the wife of the Lamb.</a:t>
            </a:r>
          </a:p>
        </p:txBody>
      </p:sp>
      <p:sp>
        <p:nvSpPr>
          <p:cNvPr id="2" name="Title 1"/>
          <p:cNvSpPr>
            <a:spLocks noGrp="1"/>
          </p:cNvSpPr>
          <p:nvPr>
            <p:ph type="title"/>
          </p:nvPr>
        </p:nvSpPr>
        <p:spPr>
          <a:xfrm>
            <a:off x="179512" y="332656"/>
            <a:ext cx="8856984" cy="1143000"/>
          </a:xfrm>
        </p:spPr>
        <p:txBody>
          <a:bodyPr/>
          <a:lstStyle/>
          <a:p>
            <a:r>
              <a:rPr lang="en-GB" sz="4800" dirty="0">
                <a:latin typeface="Calibri"/>
              </a:rPr>
              <a:t>The characteristics of the church</a:t>
            </a:r>
            <a:endParaRPr lang="en-US" sz="4800" b="1" i="0" u="none" strike="noStrike" baseline="0" dirty="0" smtClean="0">
              <a:solidFill>
                <a:srgbClr val="C00000"/>
              </a:solidFill>
              <a:latin typeface="Calibri"/>
            </a:endParaRPr>
          </a:p>
        </p:txBody>
      </p:sp>
      <p:sp>
        <p:nvSpPr>
          <p:cNvPr id="9" name="Rounded Rectangular Callout 8"/>
          <p:cNvSpPr/>
          <p:nvPr/>
        </p:nvSpPr>
        <p:spPr>
          <a:xfrm>
            <a:off x="1115616" y="1412776"/>
            <a:ext cx="6552728" cy="1988840"/>
          </a:xfrm>
          <a:prstGeom prst="wedgeRoundRectCallout">
            <a:avLst>
              <a:gd name="adj1" fmla="val 33702"/>
              <a:gd name="adj2" fmla="val 8870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Do not rebuke an older man harshly, but exhort him as if he were your father. Treat younger men as brothers, </a:t>
            </a:r>
            <a:r>
              <a:rPr lang="en-GB" sz="2800" dirty="0" smtClean="0">
                <a:solidFill>
                  <a:srgbClr val="C00000"/>
                </a:solidFill>
                <a:latin typeface="Calibri" panose="020F0502020204030204" pitchFamily="34" charset="0"/>
              </a:rPr>
              <a:t>older </a:t>
            </a:r>
            <a:r>
              <a:rPr lang="en-GB" sz="2800" dirty="0">
                <a:solidFill>
                  <a:srgbClr val="C00000"/>
                </a:solidFill>
                <a:latin typeface="Calibri" panose="020F0502020204030204" pitchFamily="34" charset="0"/>
              </a:rPr>
              <a:t>women as mothers, and younger women as sisters</a:t>
            </a:r>
          </a:p>
        </p:txBody>
      </p:sp>
      <p:sp>
        <p:nvSpPr>
          <p:cNvPr id="12" name="Rounded Rectangular Callout 11"/>
          <p:cNvSpPr/>
          <p:nvPr/>
        </p:nvSpPr>
        <p:spPr>
          <a:xfrm>
            <a:off x="395536" y="1124744"/>
            <a:ext cx="5184576" cy="1368152"/>
          </a:xfrm>
          <a:prstGeom prst="wedgeRoundRectCallout">
            <a:avLst>
              <a:gd name="adj1" fmla="val -23771"/>
              <a:gd name="adj2" fmla="val 28054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 Just as a body, though one, has many parts, but all its many parts form one body, so it is with Christ</a:t>
            </a:r>
          </a:p>
        </p:txBody>
      </p:sp>
      <p:sp>
        <p:nvSpPr>
          <p:cNvPr id="13" name="Rounded Rectangular Callout 12"/>
          <p:cNvSpPr/>
          <p:nvPr/>
        </p:nvSpPr>
        <p:spPr>
          <a:xfrm>
            <a:off x="1547664" y="2420888"/>
            <a:ext cx="7312074" cy="1412776"/>
          </a:xfrm>
          <a:prstGeom prst="wedgeRoundRectCallout">
            <a:avLst>
              <a:gd name="adj1" fmla="val -22539"/>
              <a:gd name="adj2" fmla="val 21341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God placed all things under his feet and appointed him to be head over everything for the church, </a:t>
            </a:r>
            <a:r>
              <a:rPr lang="en-GB" sz="2800" dirty="0" smtClean="0">
                <a:solidFill>
                  <a:srgbClr val="C00000"/>
                </a:solidFill>
                <a:latin typeface="Calibri" panose="020F0502020204030204" pitchFamily="34" charset="0"/>
              </a:rPr>
              <a:t>which </a:t>
            </a:r>
            <a:r>
              <a:rPr lang="en-GB" sz="2800" dirty="0">
                <a:solidFill>
                  <a:srgbClr val="C00000"/>
                </a:solidFill>
                <a:latin typeface="Calibri" panose="020F0502020204030204" pitchFamily="34" charset="0"/>
              </a:rPr>
              <a:t>is his body, the fullness of him</a:t>
            </a:r>
          </a:p>
        </p:txBody>
      </p:sp>
      <p:sp>
        <p:nvSpPr>
          <p:cNvPr id="14" name="Rounded Rectangular Callout 13"/>
          <p:cNvSpPr/>
          <p:nvPr/>
        </p:nvSpPr>
        <p:spPr>
          <a:xfrm>
            <a:off x="558752" y="1700808"/>
            <a:ext cx="8568952" cy="1800200"/>
          </a:xfrm>
          <a:prstGeom prst="wedgeRoundRectCallout">
            <a:avLst>
              <a:gd name="adj1" fmla="val 11141"/>
              <a:gd name="adj2" fmla="val 191558"/>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church is] the </a:t>
            </a:r>
            <a:r>
              <a:rPr lang="en-GB" sz="2800" dirty="0">
                <a:solidFill>
                  <a:srgbClr val="C00000"/>
                </a:solidFill>
                <a:latin typeface="Calibri" panose="020F0502020204030204" pitchFamily="34" charset="0"/>
              </a:rPr>
              <a:t>mature body of him who is the head, that is, Christ. </a:t>
            </a:r>
            <a:r>
              <a:rPr lang="en-GB" sz="2800" dirty="0" smtClean="0">
                <a:solidFill>
                  <a:srgbClr val="C00000"/>
                </a:solidFill>
                <a:latin typeface="Calibri" panose="020F0502020204030204" pitchFamily="34" charset="0"/>
              </a:rPr>
              <a:t>From </a:t>
            </a:r>
            <a:r>
              <a:rPr lang="en-GB" sz="2800" dirty="0">
                <a:solidFill>
                  <a:srgbClr val="C00000"/>
                </a:solidFill>
                <a:latin typeface="Calibri" panose="020F0502020204030204" pitchFamily="34" charset="0"/>
              </a:rPr>
              <a:t>him the whole body, joined and held together by every supporting ligament, grows and builds itself up in love, as each part does its work</a:t>
            </a:r>
          </a:p>
        </p:txBody>
      </p:sp>
    </p:spTree>
    <p:extLst>
      <p:ext uri="{BB962C8B-B14F-4D97-AF65-F5344CB8AC3E}">
        <p14:creationId xmlns:p14="http://schemas.microsoft.com/office/powerpoint/2010/main" val="23007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500"/>
                                  </p:stCondLst>
                                  <p:childTnLst>
                                    <p:set>
                                      <p:cBhvr>
                                        <p:cTn id="19"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500"/>
                                  </p:stCondLst>
                                  <p:childTnLst>
                                    <p:set>
                                      <p:cBhvr>
                                        <p:cTn id="45"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500"/>
                            </p:stCondLst>
                            <p:childTnLst>
                              <p:par>
                                <p:cTn id="57" presetID="1" presetClass="entr" presetSubtype="0" fill="hold" grpId="0" nodeType="afterEffect">
                                  <p:stCondLst>
                                    <p:cond delay="500"/>
                                  </p:stCondLst>
                                  <p:childTnLst>
                                    <p:set>
                                      <p:cBhvr>
                                        <p:cTn id="5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par>
                          <p:cTn id="69" fill="hold">
                            <p:stCondLst>
                              <p:cond delay="500"/>
                            </p:stCondLst>
                            <p:childTnLst>
                              <p:par>
                                <p:cTn id="70" presetID="22" presetClass="entr" presetSubtype="4" fill="hold" grpId="0" nodeType="afterEffect">
                                  <p:stCondLst>
                                    <p:cond delay="50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grpId="1" nodeType="clickEffect">
                                  <p:stCondLst>
                                    <p:cond delay="0"/>
                                  </p:stCondLst>
                                  <p:childTnLst>
                                    <p:animEffect transition="out" filter="wipe(down)">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par>
                          <p:cTn id="78" fill="hold">
                            <p:stCondLst>
                              <p:cond delay="500"/>
                            </p:stCondLst>
                            <p:childTnLst>
                              <p:par>
                                <p:cTn id="79" presetID="22" presetClass="entr" presetSubtype="4" fill="hold" grpId="0" nodeType="afterEffect">
                                  <p:stCondLst>
                                    <p:cond delay="5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4" fill="hold" grpId="1" nodeType="clickEffect">
                                  <p:stCondLst>
                                    <p:cond delay="0"/>
                                  </p:stCondLst>
                                  <p:childTnLst>
                                    <p:animEffect transition="out" filter="wipe(down)">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P spid="6" grpId="1" uiExpand="1" animBg="1"/>
      <p:bldP spid="7" grpId="0" uiExpand="1" animBg="1"/>
      <p:bldP spid="7" grpId="1" uiExpand="1" animBg="1"/>
      <p:bldP spid="10" grpId="0" uiExpand="1" animBg="1"/>
      <p:bldP spid="10" grpId="1" uiExpand="1" animBg="1"/>
      <p:bldP spid="9" grpId="0" animBg="1"/>
      <p:bldP spid="9"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a:spcBef>
                <a:spcPts val="1200"/>
              </a:spcBef>
              <a:buBlip>
                <a:blip r:embed="rId2"/>
              </a:buBlip>
            </a:pPr>
            <a:r>
              <a:rPr lang="en-GB" dirty="0" smtClean="0">
                <a:solidFill>
                  <a:srgbClr val="000000"/>
                </a:solidFill>
                <a:latin typeface="Calibri"/>
              </a:rPr>
              <a:t>Mutual </a:t>
            </a:r>
            <a:r>
              <a:rPr lang="en-GB" dirty="0">
                <a:solidFill>
                  <a:srgbClr val="000000"/>
                </a:solidFill>
                <a:latin typeface="Calibri"/>
              </a:rPr>
              <a:t>encouragement – </a:t>
            </a:r>
            <a:r>
              <a:rPr lang="en-GB" sz="2800" dirty="0" smtClean="0">
                <a:solidFill>
                  <a:srgbClr val="000000"/>
                </a:solidFill>
                <a:latin typeface="Calibri"/>
              </a:rPr>
              <a:t>Hebrews 10:24-25</a:t>
            </a:r>
            <a:endParaRPr lang="en-GB" sz="2800" dirty="0">
              <a:solidFill>
                <a:srgbClr val="000000"/>
              </a:solidFill>
              <a:latin typeface="Calibri"/>
            </a:endParaRPr>
          </a:p>
          <a:p>
            <a:pPr>
              <a:spcBef>
                <a:spcPts val="1200"/>
              </a:spcBef>
              <a:buBlip>
                <a:blip r:embed="rId2"/>
              </a:buBlip>
            </a:pPr>
            <a:r>
              <a:rPr lang="en-GB" dirty="0" smtClean="0">
                <a:solidFill>
                  <a:srgbClr val="000000"/>
                </a:solidFill>
                <a:latin typeface="Calibri"/>
              </a:rPr>
              <a:t>Nurturing </a:t>
            </a:r>
            <a:r>
              <a:rPr lang="en-GB" dirty="0">
                <a:solidFill>
                  <a:srgbClr val="000000"/>
                </a:solidFill>
                <a:latin typeface="Calibri"/>
              </a:rPr>
              <a:t>members </a:t>
            </a:r>
            <a:r>
              <a:rPr lang="en-GB" dirty="0" smtClean="0">
                <a:solidFill>
                  <a:srgbClr val="000000"/>
                </a:solidFill>
                <a:latin typeface="Calibri"/>
              </a:rPr>
              <a:t>– </a:t>
            </a:r>
            <a:r>
              <a:rPr lang="en-GB" sz="2800" dirty="0" smtClean="0">
                <a:solidFill>
                  <a:srgbClr val="000000"/>
                </a:solidFill>
                <a:latin typeface="Calibri"/>
              </a:rPr>
              <a:t>Col. </a:t>
            </a:r>
            <a:r>
              <a:rPr lang="en-GB" sz="2800" dirty="0">
                <a:solidFill>
                  <a:srgbClr val="000000"/>
                </a:solidFill>
                <a:latin typeface="Calibri"/>
              </a:rPr>
              <a:t>1:28, </a:t>
            </a:r>
            <a:r>
              <a:rPr lang="en-GB" sz="2800" dirty="0" smtClean="0">
                <a:solidFill>
                  <a:srgbClr val="000000"/>
                </a:solidFill>
                <a:latin typeface="Calibri"/>
              </a:rPr>
              <a:t>Eph. 4:12-13</a:t>
            </a:r>
            <a:endParaRPr lang="en-GB" sz="2800" dirty="0">
              <a:solidFill>
                <a:srgbClr val="000000"/>
              </a:solidFill>
              <a:latin typeface="Calibri"/>
            </a:endParaRPr>
          </a:p>
          <a:p>
            <a:pPr>
              <a:spcBef>
                <a:spcPts val="1200"/>
              </a:spcBef>
              <a:buBlip>
                <a:blip r:embed="rId2"/>
              </a:buBlip>
            </a:pPr>
            <a:r>
              <a:rPr lang="en-GB" dirty="0" smtClean="0">
                <a:solidFill>
                  <a:srgbClr val="000000"/>
                </a:solidFill>
                <a:latin typeface="Calibri"/>
              </a:rPr>
              <a:t>Declaring </a:t>
            </a:r>
            <a:r>
              <a:rPr lang="en-GB" dirty="0">
                <a:solidFill>
                  <a:srgbClr val="000000"/>
                </a:solidFill>
                <a:latin typeface="Calibri"/>
              </a:rPr>
              <a:t>the good news &amp; truth – </a:t>
            </a:r>
            <a:r>
              <a:rPr lang="en-GB" sz="2800" dirty="0" smtClean="0">
                <a:solidFill>
                  <a:srgbClr val="000000"/>
                </a:solidFill>
                <a:latin typeface="Calibri"/>
              </a:rPr>
              <a:t>Eph. 6:15</a:t>
            </a:r>
            <a:endParaRPr lang="en-GB" sz="2800" dirty="0">
              <a:solidFill>
                <a:srgbClr val="000000"/>
              </a:solidFill>
              <a:latin typeface="Calibri"/>
            </a:endParaRPr>
          </a:p>
          <a:p>
            <a:pPr>
              <a:spcBef>
                <a:spcPts val="1200"/>
              </a:spcBef>
              <a:buBlip>
                <a:blip r:embed="rId2"/>
              </a:buBlip>
            </a:pPr>
            <a:r>
              <a:rPr lang="en-GB" dirty="0" smtClean="0">
                <a:solidFill>
                  <a:srgbClr val="000000"/>
                </a:solidFill>
                <a:latin typeface="Calibri"/>
              </a:rPr>
              <a:t>Praising </a:t>
            </a:r>
            <a:r>
              <a:rPr lang="en-GB" dirty="0">
                <a:solidFill>
                  <a:srgbClr val="000000"/>
                </a:solidFill>
                <a:latin typeface="Calibri"/>
              </a:rPr>
              <a:t>God together – </a:t>
            </a:r>
            <a:r>
              <a:rPr lang="en-GB" sz="2800" dirty="0" smtClean="0">
                <a:solidFill>
                  <a:srgbClr val="000000"/>
                </a:solidFill>
                <a:latin typeface="Calibri"/>
              </a:rPr>
              <a:t>Colossians 3:16</a:t>
            </a:r>
            <a:endParaRPr lang="en-GB" sz="2800" dirty="0">
              <a:solidFill>
                <a:srgbClr val="000000"/>
              </a:solidFill>
              <a:latin typeface="Calibri"/>
            </a:endParaRPr>
          </a:p>
          <a:p>
            <a:pPr>
              <a:spcBef>
                <a:spcPts val="1200"/>
              </a:spcBef>
              <a:buBlip>
                <a:blip r:embed="rId2"/>
              </a:buBlip>
            </a:pPr>
            <a:r>
              <a:rPr lang="en-GB" dirty="0" smtClean="0">
                <a:solidFill>
                  <a:srgbClr val="000000"/>
                </a:solidFill>
                <a:latin typeface="Calibri"/>
              </a:rPr>
              <a:t>Managing Baptism &amp; Lord’s Supper</a:t>
            </a:r>
            <a:endParaRPr lang="en-GB" dirty="0">
              <a:solidFill>
                <a:srgbClr val="000000"/>
              </a:solidFill>
              <a:latin typeface="Calibri"/>
            </a:endParaRPr>
          </a:p>
          <a:p>
            <a:pPr>
              <a:spcBef>
                <a:spcPts val="1200"/>
              </a:spcBef>
              <a:buBlip>
                <a:blip r:embed="rId2"/>
              </a:buBlip>
            </a:pPr>
            <a:r>
              <a:rPr lang="en-GB" dirty="0" smtClean="0">
                <a:solidFill>
                  <a:srgbClr val="000000"/>
                </a:solidFill>
                <a:latin typeface="Calibri"/>
              </a:rPr>
              <a:t>Reflecting </a:t>
            </a:r>
            <a:r>
              <a:rPr lang="en-GB" dirty="0">
                <a:solidFill>
                  <a:srgbClr val="000000"/>
                </a:solidFill>
                <a:latin typeface="Calibri"/>
              </a:rPr>
              <a:t>Christ – </a:t>
            </a:r>
            <a:r>
              <a:rPr lang="en-GB" sz="2800" dirty="0" smtClean="0">
                <a:solidFill>
                  <a:srgbClr val="000000"/>
                </a:solidFill>
                <a:latin typeface="Calibri"/>
              </a:rPr>
              <a:t>Ephesians 5:26-27</a:t>
            </a:r>
            <a:endParaRPr lang="en-GB" sz="2800" dirty="0">
              <a:solidFill>
                <a:srgbClr val="000000"/>
              </a:solidFill>
              <a:latin typeface="Calibri"/>
            </a:endParaRPr>
          </a:p>
          <a:p>
            <a:pPr>
              <a:spcBef>
                <a:spcPts val="1200"/>
              </a:spcBef>
              <a:buBlip>
                <a:blip r:embed="rId2"/>
              </a:buBlip>
            </a:pPr>
            <a:r>
              <a:rPr lang="en-GB" dirty="0" smtClean="0">
                <a:solidFill>
                  <a:srgbClr val="000000"/>
                </a:solidFill>
                <a:latin typeface="Calibri"/>
              </a:rPr>
              <a:t>To </a:t>
            </a:r>
            <a:r>
              <a:rPr lang="en-GB" dirty="0">
                <a:solidFill>
                  <a:srgbClr val="000000"/>
                </a:solidFill>
                <a:latin typeface="Calibri"/>
              </a:rPr>
              <a:t>care for others – </a:t>
            </a:r>
            <a:r>
              <a:rPr lang="en-GB" sz="2800" dirty="0" smtClean="0">
                <a:solidFill>
                  <a:srgbClr val="000000"/>
                </a:solidFill>
                <a:latin typeface="Calibri"/>
              </a:rPr>
              <a:t>Galatians </a:t>
            </a:r>
            <a:r>
              <a:rPr lang="en-GB" sz="2800" dirty="0">
                <a:solidFill>
                  <a:srgbClr val="000000"/>
                </a:solidFill>
                <a:latin typeface="Calibri"/>
              </a:rPr>
              <a:t>2:10, </a:t>
            </a:r>
            <a:r>
              <a:rPr lang="en-GB" sz="2800" dirty="0" smtClean="0">
                <a:solidFill>
                  <a:srgbClr val="000000"/>
                </a:solidFill>
                <a:latin typeface="Calibri"/>
              </a:rPr>
              <a:t>6:10</a:t>
            </a:r>
            <a:endParaRPr lang="en-GB" dirty="0">
              <a:solidFill>
                <a:srgbClr val="000000"/>
              </a:solidFill>
              <a:latin typeface="Calibri"/>
            </a:endParaRPr>
          </a:p>
          <a:p>
            <a:pPr>
              <a:spcBef>
                <a:spcPts val="1200"/>
              </a:spcBef>
              <a:buBlip>
                <a:blip r:embed="rId2"/>
              </a:buBlip>
            </a:pPr>
            <a:r>
              <a:rPr lang="en-GB" dirty="0" smtClean="0">
                <a:solidFill>
                  <a:srgbClr val="000000"/>
                </a:solidFill>
                <a:latin typeface="Calibri"/>
              </a:rPr>
              <a:t>To </a:t>
            </a:r>
            <a:r>
              <a:rPr lang="en-GB" dirty="0">
                <a:solidFill>
                  <a:srgbClr val="000000"/>
                </a:solidFill>
                <a:latin typeface="Calibri"/>
              </a:rPr>
              <a:t>do these things together – </a:t>
            </a:r>
            <a:r>
              <a:rPr lang="en-GB" sz="2800" dirty="0" smtClean="0">
                <a:solidFill>
                  <a:srgbClr val="000000"/>
                </a:solidFill>
                <a:latin typeface="Calibri"/>
              </a:rPr>
              <a:t>John 17:21</a:t>
            </a:r>
            <a:endParaRPr lang="en-GB" sz="2800" dirty="0">
              <a:solidFill>
                <a:srgbClr val="000000"/>
              </a:solidFill>
              <a:latin typeface="Calibri"/>
            </a:endParaRPr>
          </a:p>
        </p:txBody>
      </p:sp>
      <p:sp>
        <p:nvSpPr>
          <p:cNvPr id="2" name="Title 1"/>
          <p:cNvSpPr>
            <a:spLocks noGrp="1"/>
          </p:cNvSpPr>
          <p:nvPr>
            <p:ph type="title"/>
          </p:nvPr>
        </p:nvSpPr>
        <p:spPr>
          <a:xfrm>
            <a:off x="179512" y="332656"/>
            <a:ext cx="8856984" cy="1143000"/>
          </a:xfrm>
        </p:spPr>
        <p:txBody>
          <a:bodyPr/>
          <a:lstStyle/>
          <a:p>
            <a:r>
              <a:rPr lang="en-GB" sz="4800" dirty="0">
                <a:latin typeface="Calibri"/>
              </a:rPr>
              <a:t>The purpose of the church</a:t>
            </a:r>
            <a:endParaRPr lang="en-US" sz="4800" b="1" i="0" u="none" strike="noStrike" baseline="0" dirty="0" smtClean="0">
              <a:solidFill>
                <a:srgbClr val="C00000"/>
              </a:solidFill>
              <a:latin typeface="Calibri"/>
            </a:endParaRPr>
          </a:p>
        </p:txBody>
      </p:sp>
      <p:sp>
        <p:nvSpPr>
          <p:cNvPr id="9" name="Rounded Rectangular Callout 8"/>
          <p:cNvSpPr/>
          <p:nvPr/>
        </p:nvSpPr>
        <p:spPr>
          <a:xfrm>
            <a:off x="1907704" y="4509120"/>
            <a:ext cx="6048672" cy="1880828"/>
          </a:xfrm>
          <a:prstGeom prst="wedgeRoundRectCallout">
            <a:avLst>
              <a:gd name="adj1" fmla="val 9254"/>
              <a:gd name="adj2" fmla="val -7951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Teach </a:t>
            </a:r>
            <a:r>
              <a:rPr lang="en-GB" sz="2800" dirty="0">
                <a:solidFill>
                  <a:srgbClr val="C00000"/>
                </a:solidFill>
                <a:latin typeface="Calibri" panose="020F0502020204030204" pitchFamily="34" charset="0"/>
              </a:rPr>
              <a:t>and admonish one another with all wisdom through psalms, hymns, and songs from the Spirit, singing to God with gratitude in your hearts</a:t>
            </a:r>
          </a:p>
        </p:txBody>
      </p:sp>
      <p:sp>
        <p:nvSpPr>
          <p:cNvPr id="6" name="Rounded Rectangular Callout 5"/>
          <p:cNvSpPr/>
          <p:nvPr/>
        </p:nvSpPr>
        <p:spPr>
          <a:xfrm>
            <a:off x="1259632" y="3789040"/>
            <a:ext cx="6984776" cy="2736304"/>
          </a:xfrm>
          <a:prstGeom prst="wedgeRoundRectCallout">
            <a:avLst>
              <a:gd name="adj1" fmla="val 34123"/>
              <a:gd name="adj2" fmla="val -90788"/>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 E</a:t>
            </a:r>
            <a:r>
              <a:rPr lang="en-GB" sz="2800" dirty="0" smtClean="0">
                <a:solidFill>
                  <a:srgbClr val="C00000"/>
                </a:solidFill>
                <a:latin typeface="Calibri" panose="020F0502020204030204" pitchFamily="34" charset="0"/>
              </a:rPr>
              <a:t>quip </a:t>
            </a:r>
            <a:r>
              <a:rPr lang="en-GB" sz="2800" dirty="0">
                <a:solidFill>
                  <a:srgbClr val="C00000"/>
                </a:solidFill>
                <a:latin typeface="Calibri" panose="020F0502020204030204" pitchFamily="34" charset="0"/>
              </a:rPr>
              <a:t>his people for works of service, so that the body of Christ may be built up </a:t>
            </a:r>
            <a:r>
              <a:rPr lang="en-GB" sz="2800" dirty="0" smtClean="0">
                <a:solidFill>
                  <a:srgbClr val="C00000"/>
                </a:solidFill>
                <a:latin typeface="Calibri" panose="020F0502020204030204" pitchFamily="34" charset="0"/>
              </a:rPr>
              <a:t>until </a:t>
            </a:r>
            <a:r>
              <a:rPr lang="en-GB" sz="2800" dirty="0">
                <a:solidFill>
                  <a:srgbClr val="C00000"/>
                </a:solidFill>
                <a:latin typeface="Calibri" panose="020F0502020204030204" pitchFamily="34" charset="0"/>
              </a:rPr>
              <a:t>we all reach unity in the faith and in the knowledge of the Son of God and become mature, attaining to the whole measure of the fullness of Christ</a:t>
            </a:r>
          </a:p>
        </p:txBody>
      </p:sp>
      <p:sp>
        <p:nvSpPr>
          <p:cNvPr id="11" name="Rounded Rectangular Callout 10"/>
          <p:cNvSpPr/>
          <p:nvPr/>
        </p:nvSpPr>
        <p:spPr>
          <a:xfrm>
            <a:off x="1043608" y="3284984"/>
            <a:ext cx="6085184" cy="1584176"/>
          </a:xfrm>
          <a:prstGeom prst="wedgeRoundRectCallout">
            <a:avLst>
              <a:gd name="adj1" fmla="val 12416"/>
              <a:gd name="adj2" fmla="val -8532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Admonishing </a:t>
            </a:r>
            <a:r>
              <a:rPr lang="en-GB" sz="2800" dirty="0">
                <a:solidFill>
                  <a:srgbClr val="C00000"/>
                </a:solidFill>
                <a:latin typeface="Calibri" panose="020F0502020204030204" pitchFamily="34" charset="0"/>
              </a:rPr>
              <a:t>and teaching everyone with all wisdom, so that we may present everyone fully mature in Christ</a:t>
            </a:r>
          </a:p>
        </p:txBody>
      </p:sp>
      <p:sp>
        <p:nvSpPr>
          <p:cNvPr id="8" name="Rounded Rectangular Callout 7"/>
          <p:cNvSpPr/>
          <p:nvPr/>
        </p:nvSpPr>
        <p:spPr>
          <a:xfrm>
            <a:off x="683568" y="4365104"/>
            <a:ext cx="4724400" cy="2043608"/>
          </a:xfrm>
          <a:prstGeom prst="wedgeRoundRectCallout">
            <a:avLst>
              <a:gd name="adj1" fmla="val 59292"/>
              <a:gd name="adj2" fmla="val -16089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Let </a:t>
            </a:r>
            <a:r>
              <a:rPr lang="en-GB" sz="2800" dirty="0">
                <a:solidFill>
                  <a:srgbClr val="C00000"/>
                </a:solidFill>
                <a:latin typeface="Calibri" panose="020F0502020204030204" pitchFamily="34" charset="0"/>
              </a:rPr>
              <a:t>us consider how we may spur one another on toward love and good </a:t>
            </a:r>
            <a:r>
              <a:rPr lang="en-GB" sz="2800" dirty="0" smtClean="0">
                <a:solidFill>
                  <a:srgbClr val="C00000"/>
                </a:solidFill>
                <a:latin typeface="Calibri" panose="020F0502020204030204" pitchFamily="34" charset="0"/>
              </a:rPr>
              <a:t>deeds … encouraging </a:t>
            </a:r>
            <a:r>
              <a:rPr lang="en-GB" sz="2800" dirty="0">
                <a:solidFill>
                  <a:srgbClr val="C00000"/>
                </a:solidFill>
                <a:latin typeface="Calibri" panose="020F0502020204030204" pitchFamily="34" charset="0"/>
              </a:rPr>
              <a:t>one another</a:t>
            </a:r>
          </a:p>
        </p:txBody>
      </p:sp>
      <p:sp>
        <p:nvSpPr>
          <p:cNvPr id="10" name="Rounded Rectangular Callout 9"/>
          <p:cNvSpPr/>
          <p:nvPr/>
        </p:nvSpPr>
        <p:spPr>
          <a:xfrm>
            <a:off x="3275856" y="4725144"/>
            <a:ext cx="4724400" cy="1368152"/>
          </a:xfrm>
          <a:prstGeom prst="wedgeRoundRectCallout">
            <a:avLst>
              <a:gd name="adj1" fmla="val 40340"/>
              <a:gd name="adj2" fmla="val -152024"/>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With </a:t>
            </a:r>
            <a:r>
              <a:rPr lang="en-GB" sz="2800" dirty="0">
                <a:solidFill>
                  <a:srgbClr val="C00000"/>
                </a:solidFill>
                <a:latin typeface="Calibri" panose="020F0502020204030204" pitchFamily="34" charset="0"/>
              </a:rPr>
              <a:t>your feet fitted with the readiness that comes from the gospel of peace</a:t>
            </a:r>
          </a:p>
        </p:txBody>
      </p:sp>
      <p:sp>
        <p:nvSpPr>
          <p:cNvPr id="7" name="Rounded Rectangular Callout 6"/>
          <p:cNvSpPr/>
          <p:nvPr/>
        </p:nvSpPr>
        <p:spPr>
          <a:xfrm>
            <a:off x="395536" y="188640"/>
            <a:ext cx="6264696" cy="2664296"/>
          </a:xfrm>
          <a:prstGeom prst="wedgeRoundRectCallout">
            <a:avLst>
              <a:gd name="adj1" fmla="val 27675"/>
              <a:gd name="adj2" fmla="val 12631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[Christ will make the church] holy</a:t>
            </a:r>
            <a:r>
              <a:rPr lang="en-GB" sz="2800" dirty="0">
                <a:solidFill>
                  <a:srgbClr val="C00000"/>
                </a:solidFill>
                <a:latin typeface="Calibri" panose="020F0502020204030204" pitchFamily="34" charset="0"/>
              </a:rPr>
              <a:t>, </a:t>
            </a:r>
            <a:r>
              <a:rPr lang="en-GB" sz="2800" dirty="0" smtClean="0">
                <a:solidFill>
                  <a:srgbClr val="C00000"/>
                </a:solidFill>
                <a:latin typeface="Calibri" panose="020F0502020204030204" pitchFamily="34" charset="0"/>
              </a:rPr>
              <a:t>cleansing her </a:t>
            </a:r>
            <a:r>
              <a:rPr lang="en-GB" sz="2800" dirty="0">
                <a:solidFill>
                  <a:srgbClr val="C00000"/>
                </a:solidFill>
                <a:latin typeface="Calibri" panose="020F0502020204030204" pitchFamily="34" charset="0"/>
              </a:rPr>
              <a:t>by the washing with water through the word, </a:t>
            </a:r>
            <a:r>
              <a:rPr lang="en-GB" sz="2800" dirty="0" smtClean="0">
                <a:solidFill>
                  <a:srgbClr val="C00000"/>
                </a:solidFill>
                <a:latin typeface="Calibri" panose="020F0502020204030204" pitchFamily="34" charset="0"/>
              </a:rPr>
              <a:t>and </a:t>
            </a:r>
            <a:r>
              <a:rPr lang="en-GB" sz="2800" dirty="0">
                <a:solidFill>
                  <a:srgbClr val="C00000"/>
                </a:solidFill>
                <a:latin typeface="Calibri" panose="020F0502020204030204" pitchFamily="34" charset="0"/>
              </a:rPr>
              <a:t>to present her to himself as a radiant church, without stain or wrinkle or any other blemish, but holy and </a:t>
            </a:r>
            <a:r>
              <a:rPr lang="en-GB" sz="2800" dirty="0" smtClean="0">
                <a:solidFill>
                  <a:srgbClr val="C00000"/>
                </a:solidFill>
                <a:latin typeface="Calibri" panose="020F0502020204030204" pitchFamily="34" charset="0"/>
              </a:rPr>
              <a:t>blameless.</a:t>
            </a:r>
            <a:endParaRPr lang="en-GB" sz="2800" dirty="0">
              <a:solidFill>
                <a:srgbClr val="C00000"/>
              </a:solidFill>
              <a:latin typeface="Calibri" panose="020F0502020204030204" pitchFamily="34" charset="0"/>
            </a:endParaRPr>
          </a:p>
        </p:txBody>
      </p:sp>
      <p:sp>
        <p:nvSpPr>
          <p:cNvPr id="12" name="Rounded Rectangular Callout 11"/>
          <p:cNvSpPr/>
          <p:nvPr/>
        </p:nvSpPr>
        <p:spPr>
          <a:xfrm>
            <a:off x="1475656" y="1412776"/>
            <a:ext cx="5653136" cy="936104"/>
          </a:xfrm>
          <a:prstGeom prst="wedgeRoundRectCallout">
            <a:avLst>
              <a:gd name="adj1" fmla="val 13548"/>
              <a:gd name="adj2" fmla="val 38439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apostles] asked that we </a:t>
            </a:r>
            <a:r>
              <a:rPr lang="en-GB" sz="2800" dirty="0">
                <a:solidFill>
                  <a:srgbClr val="C00000"/>
                </a:solidFill>
                <a:latin typeface="Calibri" panose="020F0502020204030204" pitchFamily="34" charset="0"/>
              </a:rPr>
              <a:t>remember the </a:t>
            </a:r>
            <a:r>
              <a:rPr lang="en-GB" sz="2800" dirty="0" smtClean="0">
                <a:solidFill>
                  <a:srgbClr val="C00000"/>
                </a:solidFill>
                <a:latin typeface="Calibri" panose="020F0502020204030204" pitchFamily="34" charset="0"/>
              </a:rPr>
              <a:t>poor.</a:t>
            </a:r>
            <a:endParaRPr lang="en-GB" sz="2800" dirty="0">
              <a:solidFill>
                <a:srgbClr val="C00000"/>
              </a:solidFill>
              <a:latin typeface="Calibri" panose="020F0502020204030204" pitchFamily="34" charset="0"/>
            </a:endParaRPr>
          </a:p>
        </p:txBody>
      </p:sp>
      <p:sp>
        <p:nvSpPr>
          <p:cNvPr id="13" name="Rounded Rectangular Callout 12"/>
          <p:cNvSpPr/>
          <p:nvPr/>
        </p:nvSpPr>
        <p:spPr>
          <a:xfrm>
            <a:off x="3275856" y="1412776"/>
            <a:ext cx="5653136" cy="1368152"/>
          </a:xfrm>
          <a:prstGeom prst="wedgeRoundRectCallout">
            <a:avLst>
              <a:gd name="adj1" fmla="val 12874"/>
              <a:gd name="adj2" fmla="val 247831"/>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Let </a:t>
            </a:r>
            <a:r>
              <a:rPr lang="en-GB" sz="2800" dirty="0">
                <a:solidFill>
                  <a:srgbClr val="C00000"/>
                </a:solidFill>
                <a:latin typeface="Calibri" panose="020F0502020204030204" pitchFamily="34" charset="0"/>
              </a:rPr>
              <a:t>us do good to all people, especially to those who belong to the family of </a:t>
            </a:r>
            <a:r>
              <a:rPr lang="en-GB" sz="2800" dirty="0" smtClean="0">
                <a:solidFill>
                  <a:srgbClr val="C00000"/>
                </a:solidFill>
                <a:latin typeface="Calibri" panose="020F0502020204030204" pitchFamily="34" charset="0"/>
              </a:rPr>
              <a:t>believers.</a:t>
            </a:r>
            <a:endParaRPr lang="en-GB" sz="2800" dirty="0">
              <a:solidFill>
                <a:srgbClr val="C00000"/>
              </a:solidFill>
              <a:latin typeface="Calibri" panose="020F0502020204030204" pitchFamily="34" charset="0"/>
            </a:endParaRPr>
          </a:p>
        </p:txBody>
      </p:sp>
      <p:sp>
        <p:nvSpPr>
          <p:cNvPr id="14" name="Rounded Rectangular Callout 13"/>
          <p:cNvSpPr/>
          <p:nvPr/>
        </p:nvSpPr>
        <p:spPr>
          <a:xfrm>
            <a:off x="323528" y="1628800"/>
            <a:ext cx="5653136" cy="936104"/>
          </a:xfrm>
          <a:prstGeom prst="wedgeRoundRectCallout">
            <a:avLst>
              <a:gd name="adj1" fmla="val 59378"/>
              <a:gd name="adj2" fmla="val 43323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that all of them may be one</a:t>
            </a:r>
          </a:p>
        </p:txBody>
      </p:sp>
    </p:spTree>
    <p:extLst>
      <p:ext uri="{BB962C8B-B14F-4D97-AF65-F5344CB8AC3E}">
        <p14:creationId xmlns:p14="http://schemas.microsoft.com/office/powerpoint/2010/main" val="28694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1" nodeType="clickEffect">
                                  <p:stCondLst>
                                    <p:cond delay="0"/>
                                  </p:stCondLst>
                                  <p:childTnLst>
                                    <p:animEffect transition="out" filter="wipe(down)">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2"/>
                                        </p:tgtEl>
                                        <p:attrNameLst>
                                          <p:attrName>style.visibility</p:attrName>
                                        </p:attrNameLst>
                                      </p:cBhvr>
                                      <p:to>
                                        <p:strVal val="hidden"/>
                                      </p:to>
                                    </p:set>
                                  </p:childTnLst>
                                </p:cTn>
                              </p:par>
                            </p:childTnLst>
                          </p:cTn>
                        </p:par>
                        <p:par>
                          <p:cTn id="92" fill="hold">
                            <p:stCondLst>
                              <p:cond delay="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3"/>
                                        </p:tgtEl>
                                        <p:attrNameLst>
                                          <p:attrName>style.visibility</p:attrName>
                                        </p:attrNameLst>
                                      </p:cBhvr>
                                      <p:to>
                                        <p:strVal val="hidden"/>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down)">
                                      <p:cBhvr>
                                        <p:cTn id="107" dur="5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9" grpId="1" animBg="1"/>
      <p:bldP spid="6" grpId="0" animBg="1"/>
      <p:bldP spid="6" grpId="1" animBg="1"/>
      <p:bldP spid="11" grpId="0" animBg="1"/>
      <p:bldP spid="11" grpId="1" animBg="1"/>
      <p:bldP spid="8" grpId="0" animBg="1"/>
      <p:bldP spid="8" grpId="1" animBg="1"/>
      <p:bldP spid="10" grpId="0" animBg="1"/>
      <p:bldP spid="10" grpId="1" animBg="1"/>
      <p:bldP spid="7" grpId="0" animBg="1"/>
      <p:bldP spid="7" grpId="1" animBg="1"/>
      <p:bldP spid="12" grpId="0" animBg="1"/>
      <p:bldP spid="12" grpId="1" animBg="1"/>
      <p:bldP spid="13" grpId="0" animBg="1"/>
      <p:bldP spid="13" grpId="1" animBg="1"/>
      <p:bldP spid="14" grpId="0" animBg="1"/>
      <p:bldP spid="14" grpId="1"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5107</TotalTime>
  <Words>1413</Words>
  <Application>Microsoft Office PowerPoint</Application>
  <PresentationFormat>On-screen Show (4:3)</PresentationFormat>
  <Paragraphs>138</Paragraphs>
  <Slides>28</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Calibri</vt:lpstr>
      <vt:lpstr>Tahoma</vt:lpstr>
      <vt:lpstr>Times New Roman</vt:lpstr>
      <vt:lpstr>Verdana</vt:lpstr>
      <vt:lpstr>Default Design</vt:lpstr>
      <vt:lpstr>Facts for Faithful Followers</vt:lpstr>
      <vt:lpstr>Last Week’s Memory Verse</vt:lpstr>
      <vt:lpstr>Facts for Faithful Followers</vt:lpstr>
      <vt:lpstr>This Week’s Memory Verse</vt:lpstr>
      <vt:lpstr>What does the word “church” tell us?</vt:lpstr>
      <vt:lpstr>What is the church?</vt:lpstr>
      <vt:lpstr>Who is the church?</vt:lpstr>
      <vt:lpstr>The characteristics of the church</vt:lpstr>
      <vt:lpstr>The purpose of the church</vt:lpstr>
      <vt:lpstr>Susie &amp; Norm’s Schools (!)</vt:lpstr>
      <vt:lpstr>Susie &amp; Norm’s Schools (!)</vt:lpstr>
      <vt:lpstr>over to Abi …..</vt:lpstr>
      <vt:lpstr>Oh how good it is  when the family of God dwells together in spirit  in love and unity.  Where the bonds of peace,  of acceptance and love  are the fruits of His presence  here among us.</vt:lpstr>
      <vt:lpstr>So with one voice we’ll sing to the Lord, and with one heart we’ll live out His word.  Till the whole earth sees  the Redeemer has come – for He dwells in the presence of His people. </vt:lpstr>
      <vt:lpstr>Oh how good it is  on this journey we share  to rejoice with the happy  and weep with those who mourn.  For the weak find strength,  the afflicted find grace.  when we offer the blessing  of belonging. </vt:lpstr>
      <vt:lpstr>So with one voice we’ll sing to the Lord, and with one heart we’ll live out His word.  Till the whole earth sees  the Redeemer has come – for He dwells in the presence of His people. </vt:lpstr>
      <vt:lpstr>Oh how good it is  to embrace His command –  to prefer one another, forgive as He forgives.  When we live as one  we all share in the love  of the Son with the Father  and the Spirit.</vt:lpstr>
      <vt:lpstr>So with one voice we’ll sing to the Lord, and with one heart we’ll live out His word.  Till the whole earth sees  the Redeemer has come – for He dwells in the presence of His people. </vt:lpstr>
      <vt:lpstr>Question Time !</vt:lpstr>
      <vt:lpstr>Prayer Time !</vt:lpstr>
      <vt:lpstr>Take Home!</vt:lpstr>
      <vt:lpstr>Back to Andrew …..</vt:lpstr>
      <vt:lpstr>This Week’s Memory Verse</vt:lpstr>
      <vt:lpstr>PowerPoint Presentation</vt:lpstr>
      <vt:lpstr>PowerPoint Presentation</vt:lpstr>
      <vt:lpstr>PowerPoint Presentation</vt:lpstr>
      <vt:lpstr>PowerPoint Presentation</vt:lpstr>
      <vt:lpstr>Facts for Faithful Followers</vt:lpstr>
    </vt:vector>
  </TitlesOfParts>
  <Company>Bethany Christian Assembly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rachelb</dc:creator>
  <cp:lastModifiedBy>Andrew Dawson</cp:lastModifiedBy>
  <cp:revision>321</cp:revision>
  <dcterms:created xsi:type="dcterms:W3CDTF">2005-06-14T18:38:24Z</dcterms:created>
  <dcterms:modified xsi:type="dcterms:W3CDTF">2020-05-07T19:24:48Z</dcterms:modified>
</cp:coreProperties>
</file>